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85" r:id="rId3"/>
    <p:sldId id="287" r:id="rId4"/>
    <p:sldId id="296" r:id="rId5"/>
    <p:sldId id="263" r:id="rId6"/>
    <p:sldId id="294" r:id="rId7"/>
    <p:sldId id="297" r:id="rId8"/>
    <p:sldId id="288" r:id="rId9"/>
    <p:sldId id="290" r:id="rId10"/>
    <p:sldId id="291" r:id="rId11"/>
    <p:sldId id="292" r:id="rId12"/>
    <p:sldId id="293" r:id="rId13"/>
    <p:sldId id="295" r:id="rId14"/>
    <p:sldId id="266" r:id="rId15"/>
    <p:sldId id="298" r:id="rId16"/>
    <p:sldId id="299" r:id="rId17"/>
    <p:sldId id="300" r:id="rId18"/>
    <p:sldId id="262" r:id="rId1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0778C5-0E08-2FBD-7635-336C6E5634F8}" name="ADRIANA.CRESPO" initials="AC" userId="S::ADRIANA.CRESPO@LOGAN.EDU::84fd0a89-d01e-468e-978d-26a423ec6d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93" autoAdjust="0"/>
    <p:restoredTop sz="72976" autoAdjust="0"/>
  </p:normalViewPr>
  <p:slideViewPr>
    <p:cSldViewPr snapToGrid="0" snapToObjects="1">
      <p:cViewPr varScale="1">
        <p:scale>
          <a:sx n="63" d="100"/>
          <a:sy n="63" d="100"/>
        </p:scale>
        <p:origin x="145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F4D7A792-5EC7-41D0-82C5-BFD0DFBA346C}" type="datetime1">
              <a:rPr lang="en-US"/>
              <a:pPr/>
              <a:t>2/13/2024</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8FA92D2-0FE3-4972-BE2B-AD73E9E5DEFD}" type="slidenum">
              <a:rPr lang="en-US"/>
              <a:pPr/>
              <a:t>‹#›</a:t>
            </a:fld>
            <a:endParaRPr lang="en-US"/>
          </a:p>
        </p:txBody>
      </p:sp>
    </p:spTree>
    <p:extLst>
      <p:ext uri="{BB962C8B-B14F-4D97-AF65-F5344CB8AC3E}">
        <p14:creationId xmlns:p14="http://schemas.microsoft.com/office/powerpoint/2010/main" val="1709211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r>
              <a:rPr lang="es-PR" sz="1200" kern="1200" dirty="0">
                <a:solidFill>
                  <a:schemeClr val="tx1"/>
                </a:solidFill>
                <a:effectLst/>
                <a:latin typeface="Calibri" charset="0"/>
                <a:ea typeface="ＭＳ Ｐゴシック" charset="-128"/>
                <a:cs typeface="+mn-cs"/>
              </a:rPr>
              <a:t>Hibisco por Forest y Kim Starr </a:t>
            </a:r>
          </a:p>
          <a:p>
            <a:pPr eaLnBrk="1" hangingPunct="1"/>
            <a:r>
              <a:rPr lang="en-US" dirty="0"/>
              <a:t>https://commons.wikimedia.org/wiki/File:Starr_050107-2956_Hibiscus_rosa-sinensis.jpg</a:t>
            </a:r>
          </a:p>
          <a:p>
            <a:pPr eaLnBrk="1" hangingPunct="1"/>
            <a:endParaRPr lang="en-US" dirty="0"/>
          </a:p>
          <a:p>
            <a:r>
              <a:rPr lang="es-PR" sz="1200" kern="1200" dirty="0">
                <a:solidFill>
                  <a:schemeClr val="tx1"/>
                </a:solidFill>
                <a:effectLst/>
                <a:latin typeface="Calibri" charset="0"/>
                <a:ea typeface="ＭＳ Ｐゴシック" charset="-128"/>
                <a:cs typeface="+mn-cs"/>
              </a:rPr>
              <a:t>Rana </a:t>
            </a:r>
            <a:r>
              <a:rPr lang="en-US" sz="1200" b="0" i="0" kern="1200" dirty="0" err="1">
                <a:solidFill>
                  <a:schemeClr val="tx1"/>
                </a:solidFill>
                <a:effectLst/>
                <a:latin typeface="Calibri" charset="0"/>
                <a:ea typeface="ＭＳ Ｐゴシック" charset="-128"/>
                <a:cs typeface="+mn-cs"/>
              </a:rPr>
              <a:t>arbórea</a:t>
            </a:r>
            <a:r>
              <a:rPr lang="es-PR" sz="1200" kern="1200" dirty="0">
                <a:solidFill>
                  <a:schemeClr val="tx1"/>
                </a:solidFill>
                <a:effectLst/>
                <a:latin typeface="Calibri" charset="0"/>
                <a:ea typeface="ＭＳ Ｐゴシック" charset="-128"/>
                <a:cs typeface="+mn-cs"/>
              </a:rPr>
              <a:t> de ojos rojos por Brian </a:t>
            </a:r>
            <a:r>
              <a:rPr lang="es-PR" sz="1200" kern="1200" dirty="0" err="1">
                <a:solidFill>
                  <a:schemeClr val="tx1"/>
                </a:solidFill>
                <a:effectLst/>
                <a:latin typeface="Calibri" charset="0"/>
                <a:ea typeface="ＭＳ Ｐゴシック" charset="-128"/>
                <a:cs typeface="+mn-cs"/>
              </a:rPr>
              <a:t>Gratwicke</a:t>
            </a:r>
            <a:endParaRPr lang="en-US" sz="1200" kern="1200" dirty="0">
              <a:solidFill>
                <a:schemeClr val="tx1"/>
              </a:solidFill>
              <a:effectLst/>
              <a:latin typeface="Calibri" charset="0"/>
              <a:ea typeface="ＭＳ Ｐゴシック" charset="-128"/>
              <a:cs typeface="+mn-cs"/>
            </a:endParaRPr>
          </a:p>
          <a:p>
            <a:pPr eaLnBrk="1" hangingPunct="1"/>
            <a:r>
              <a:rPr lang="en-US" dirty="0"/>
              <a:t>https://commons.wikimedia.org/wiki/File:Red-eyed_Treefrog_(Agalychnis_callidryas).jpg</a:t>
            </a:r>
          </a:p>
          <a:p>
            <a:pPr eaLnBrk="1" hangingPunct="1"/>
            <a:endParaRPr lang="en-US" dirty="0"/>
          </a:p>
          <a:p>
            <a:pPr eaLnBrk="1" hangingPunct="1"/>
            <a:r>
              <a:rPr lang="en-US" sz="1200" b="0" i="0" kern="1200" dirty="0">
                <a:solidFill>
                  <a:schemeClr val="tx1"/>
                </a:solidFill>
                <a:effectLst/>
                <a:latin typeface="Calibri" charset="0"/>
                <a:ea typeface="ＭＳ Ｐゴシック" charset="-128"/>
                <a:cs typeface="+mn-cs"/>
              </a:rPr>
              <a:t>Mosquero </a:t>
            </a:r>
            <a:r>
              <a:rPr lang="en-US" sz="1200" b="0" i="0" kern="1200" dirty="0" err="1">
                <a:solidFill>
                  <a:schemeClr val="tx1"/>
                </a:solidFill>
                <a:effectLst/>
                <a:latin typeface="Calibri" charset="0"/>
                <a:ea typeface="ＭＳ Ｐゴシック" charset="-128"/>
                <a:cs typeface="+mn-cs"/>
              </a:rPr>
              <a:t>cardenal</a:t>
            </a:r>
            <a:r>
              <a:rPr lang="en-US" sz="1200" b="0" i="0" kern="1200" dirty="0">
                <a:solidFill>
                  <a:schemeClr val="tx1"/>
                </a:solidFill>
                <a:effectLst/>
                <a:latin typeface="Calibri" charset="0"/>
                <a:ea typeface="ＭＳ Ｐゴシック" charset="-128"/>
                <a:cs typeface="+mn-cs"/>
              </a:rPr>
              <a:t> </a:t>
            </a:r>
            <a:r>
              <a:rPr lang="en-US" sz="1200" kern="1200" dirty="0">
                <a:solidFill>
                  <a:schemeClr val="tx1"/>
                </a:solidFill>
                <a:effectLst/>
                <a:latin typeface="Calibri" charset="0"/>
                <a:ea typeface="ＭＳ Ｐゴシック" charset="-128"/>
                <a:cs typeface="+mn-cs"/>
              </a:rPr>
              <a:t>por </a:t>
            </a:r>
            <a:r>
              <a:rPr lang="en-US" dirty="0"/>
              <a:t>James </a:t>
            </a:r>
            <a:r>
              <a:rPr lang="en-US" dirty="0" err="1"/>
              <a:t>Diedrick</a:t>
            </a:r>
            <a:endParaRPr lang="en-US" dirty="0"/>
          </a:p>
          <a:p>
            <a:pPr eaLnBrk="1" hangingPunct="1"/>
            <a:r>
              <a:rPr lang="en-US" dirty="0"/>
              <a:t>https://commons.wikimedia.org/wiki/File:Vermillion_Flycatcher.jpg</a:t>
            </a:r>
          </a:p>
        </p:txBody>
      </p:sp>
    </p:spTree>
    <p:extLst>
      <p:ext uri="{BB962C8B-B14F-4D97-AF65-F5344CB8AC3E}">
        <p14:creationId xmlns:p14="http://schemas.microsoft.com/office/powerpoint/2010/main" val="221315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s-PR" sz="1200" kern="1200" dirty="0">
                <a:solidFill>
                  <a:schemeClr val="tx1"/>
                </a:solidFill>
                <a:effectLst/>
                <a:latin typeface="Calibri" charset="0"/>
                <a:ea typeface="ＭＳ Ｐゴシック" charset="-128"/>
                <a:cs typeface="+mn-cs"/>
              </a:rPr>
              <a:t>Permita que los estudiantes discutan estas preguntas, pero proporcióneles respuestas si tienen dificultades. </a:t>
            </a:r>
          </a:p>
          <a:p>
            <a:endParaRPr lang="es-PR" sz="1200" kern="1200" dirty="0">
              <a:solidFill>
                <a:schemeClr val="tx1"/>
              </a:solidFill>
              <a:effectLst/>
              <a:latin typeface="Calibri" charset="0"/>
              <a:ea typeface="ＭＳ Ｐゴシック" charset="-128"/>
              <a:cs typeface="+mn-cs"/>
            </a:endParaRPr>
          </a:p>
          <a:p>
            <a:r>
              <a:rPr lang="es-PR" sz="1200" kern="1200" dirty="0">
                <a:solidFill>
                  <a:schemeClr val="tx1"/>
                </a:solidFill>
                <a:effectLst/>
                <a:latin typeface="Calibri" charset="0"/>
                <a:ea typeface="ＭＳ Ｐゴシック" charset="-128"/>
                <a:cs typeface="+mn-cs"/>
              </a:rPr>
              <a:t>1. Jean-</a:t>
            </a:r>
            <a:r>
              <a:rPr lang="es-PR" sz="1200" kern="1200" dirty="0" err="1">
                <a:solidFill>
                  <a:schemeClr val="tx1"/>
                </a:solidFill>
                <a:effectLst/>
                <a:latin typeface="Calibri" charset="0"/>
                <a:ea typeface="ＭＳ Ｐゴシック" charset="-128"/>
                <a:cs typeface="+mn-cs"/>
              </a:rPr>
              <a:t>Baptiste</a:t>
            </a:r>
            <a:r>
              <a:rPr lang="es-PR" sz="1200" kern="1200" dirty="0">
                <a:solidFill>
                  <a:schemeClr val="tx1"/>
                </a:solidFill>
                <a:effectLst/>
                <a:latin typeface="Calibri" charset="0"/>
                <a:ea typeface="ＭＳ Ｐゴシック" charset="-128"/>
                <a:cs typeface="+mn-cs"/>
              </a:rPr>
              <a:t> Lamarck pensó que los rasgos adquiridos por un organismo durante su vida (mayor fuerza, cuello estirado, etc.) se transmitirían a la descendencia y así es como un rasgo se propaga a través de una población.</a:t>
            </a:r>
            <a:endParaRPr lang="en-US" sz="1200" kern="1200" dirty="0">
              <a:solidFill>
                <a:schemeClr val="tx1"/>
              </a:solidFill>
              <a:effectLst/>
              <a:latin typeface="Calibri" charset="0"/>
              <a:ea typeface="ＭＳ Ｐゴシック" charset="-128"/>
              <a:cs typeface="+mn-cs"/>
            </a:endParaRPr>
          </a:p>
          <a:p>
            <a:endParaRPr lang="en-US" baseline="0" dirty="0"/>
          </a:p>
          <a:p>
            <a:r>
              <a:rPr lang="es-PR" sz="1200" kern="1200" dirty="0">
                <a:solidFill>
                  <a:schemeClr val="tx1"/>
                </a:solidFill>
                <a:effectLst/>
                <a:latin typeface="Calibri" charset="0"/>
                <a:ea typeface="ＭＳ Ｐゴシック" charset="-128"/>
                <a:cs typeface="+mn-cs"/>
              </a:rPr>
              <a:t>Charles Darwin propuso la selección natural. Los organismos con mutaciones que son más beneficiosas (p. ej., un cuello de jirafa más largo permite el acceso a más alimentos) tendrán más probabilidades de transmitir sus genes a la siguiente generación. Si aparecen más mutaciones para cuellos aún más largos y estas también son beneficiosas, estos genes se transmitirán y se propagarán entre la población a lo largo de muchas generaciones.</a:t>
            </a:r>
            <a:endParaRPr lang="en-US" sz="1200" kern="1200" dirty="0">
              <a:solidFill>
                <a:schemeClr val="tx1"/>
              </a:solidFill>
              <a:effectLst/>
              <a:latin typeface="Calibri" charset="0"/>
              <a:ea typeface="ＭＳ Ｐゴシック" charset="-128"/>
              <a:cs typeface="+mn-cs"/>
            </a:endParaRPr>
          </a:p>
          <a:p>
            <a:endParaRPr lang="en-US" baseline="0" dirty="0"/>
          </a:p>
          <a:p>
            <a:pPr lvl="0"/>
            <a:r>
              <a:rPr lang="es-PR" sz="1200" kern="1200" dirty="0">
                <a:solidFill>
                  <a:schemeClr val="tx1"/>
                </a:solidFill>
                <a:effectLst/>
                <a:latin typeface="Calibri" charset="0"/>
                <a:ea typeface="ＭＳ Ｐゴシック" charset="-128"/>
                <a:cs typeface="+mn-cs"/>
              </a:rPr>
              <a:t>2. La población podría haber tenido dificultades para recuperarse si los </a:t>
            </a:r>
            <a:r>
              <a:rPr lang="es-PR" sz="1200" kern="1200" dirty="0" err="1">
                <a:solidFill>
                  <a:schemeClr val="tx1"/>
                </a:solidFill>
                <a:effectLst/>
                <a:latin typeface="Calibri" charset="0"/>
                <a:ea typeface="ＭＳ Ｐゴシック" charset="-128"/>
                <a:cs typeface="+mn-cs"/>
              </a:rPr>
              <a:t>morfos</a:t>
            </a:r>
            <a:r>
              <a:rPr lang="es-PR" sz="1200" kern="1200" dirty="0">
                <a:solidFill>
                  <a:schemeClr val="tx1"/>
                </a:solidFill>
                <a:effectLst/>
                <a:latin typeface="Calibri" charset="0"/>
                <a:ea typeface="ＭＳ Ｐゴシック" charset="-128"/>
                <a:cs typeface="+mn-cs"/>
              </a:rPr>
              <a:t> claros se capturaran con frecuencia. Esto podría haber llevado a la extinción de la especie... o, si desea presentar la idea de el efecto de cuello de botella a los estudiantes, este es un buen momento para hacerlo.</a:t>
            </a:r>
          </a:p>
          <a:p>
            <a:pPr lvl="0"/>
            <a:endParaRPr lang="en-US" sz="1200" kern="1200" dirty="0">
              <a:solidFill>
                <a:schemeClr val="tx1"/>
              </a:solidFill>
              <a:effectLst/>
              <a:latin typeface="Calibri" charset="0"/>
              <a:ea typeface="ＭＳ Ｐゴシック" charset="-128"/>
              <a:cs typeface="+mn-cs"/>
            </a:endParaRPr>
          </a:p>
          <a:p>
            <a:pPr lvl="0"/>
            <a:r>
              <a:rPr lang="es-PR" sz="1200" kern="1200" dirty="0">
                <a:solidFill>
                  <a:schemeClr val="tx1"/>
                </a:solidFill>
                <a:effectLst/>
                <a:latin typeface="Calibri" charset="0"/>
                <a:ea typeface="ＭＳ Ｐゴシック" charset="-128"/>
                <a:cs typeface="+mn-cs"/>
              </a:rPr>
              <a:t>3. Con el tiempo, esto podría ocurrir. Simplemente deje claro que necesitarían adquirir muchas mutaciones diferentes y que esto requeriría mucho tiempo (la evolución de los organismos multicelulares ocurre a lo largo de miles o millones de años, por lo general).</a:t>
            </a:r>
            <a:endParaRPr lang="en-US" sz="1200" kern="1200" dirty="0">
              <a:solidFill>
                <a:schemeClr val="tx1"/>
              </a:solidFill>
              <a:effectLst/>
              <a:latin typeface="Calibri" charset="0"/>
              <a:ea typeface="ＭＳ Ｐゴシック" charset="-128"/>
              <a:cs typeface="+mn-cs"/>
            </a:endParaRPr>
          </a:p>
          <a:p>
            <a:pPr marL="0" indent="0">
              <a:buNone/>
            </a:pPr>
            <a:endParaRPr lang="en-US" baseline="0" dirty="0"/>
          </a:p>
          <a:p>
            <a:r>
              <a:rPr lang="es-PR" sz="1200" kern="1200" dirty="0">
                <a:solidFill>
                  <a:schemeClr val="tx1"/>
                </a:solidFill>
                <a:effectLst/>
                <a:latin typeface="Calibri" charset="0"/>
                <a:ea typeface="ＭＳ Ｐゴシック" charset="-128"/>
                <a:cs typeface="+mn-cs"/>
              </a:rPr>
              <a:t>Ambos </a:t>
            </a:r>
            <a:r>
              <a:rPr lang="es-PR" sz="1200" kern="1200" dirty="0" err="1">
                <a:solidFill>
                  <a:schemeClr val="tx1"/>
                </a:solidFill>
                <a:effectLst/>
                <a:latin typeface="Calibri" charset="0"/>
                <a:ea typeface="ＭＳ Ｐゴシック" charset="-128"/>
                <a:cs typeface="+mn-cs"/>
              </a:rPr>
              <a:t>Biston</a:t>
            </a:r>
            <a:r>
              <a:rPr lang="es-PR" sz="1200" kern="1200" dirty="0">
                <a:solidFill>
                  <a:schemeClr val="tx1"/>
                </a:solidFill>
                <a:effectLst/>
                <a:latin typeface="Calibri" charset="0"/>
                <a:ea typeface="ＭＳ Ｐゴシック" charset="-128"/>
                <a:cs typeface="+mn-cs"/>
              </a:rPr>
              <a:t> </a:t>
            </a:r>
            <a:r>
              <a:rPr lang="es-PR" sz="1200" kern="1200" dirty="0" err="1">
                <a:solidFill>
                  <a:schemeClr val="tx1"/>
                </a:solidFill>
                <a:effectLst/>
                <a:latin typeface="Calibri" charset="0"/>
                <a:ea typeface="ＭＳ Ｐゴシック" charset="-128"/>
                <a:cs typeface="+mn-cs"/>
              </a:rPr>
              <a:t>betularia</a:t>
            </a:r>
            <a:r>
              <a:rPr lang="es-PR" sz="1200" kern="1200" dirty="0">
                <a:solidFill>
                  <a:schemeClr val="tx1"/>
                </a:solidFill>
                <a:effectLst/>
                <a:latin typeface="Calibri" charset="0"/>
                <a:ea typeface="ＭＳ Ｐゴシック" charset="-128"/>
                <a:cs typeface="+mn-cs"/>
              </a:rPr>
              <a:t> por </a:t>
            </a:r>
            <a:r>
              <a:rPr lang="es-PR" sz="1200" kern="1200" dirty="0" err="1">
                <a:solidFill>
                  <a:schemeClr val="tx1"/>
                </a:solidFill>
                <a:effectLst/>
                <a:latin typeface="Calibri" charset="0"/>
                <a:ea typeface="ＭＳ Ｐゴシック" charset="-128"/>
                <a:cs typeface="+mn-cs"/>
              </a:rPr>
              <a:t>Jerzy</a:t>
            </a:r>
            <a:r>
              <a:rPr lang="es-PR" sz="1200" kern="1200" dirty="0">
                <a:solidFill>
                  <a:schemeClr val="tx1"/>
                </a:solidFill>
                <a:effectLst/>
                <a:latin typeface="Calibri" charset="0"/>
                <a:ea typeface="ＭＳ Ｐゴシック" charset="-128"/>
                <a:cs typeface="+mn-cs"/>
              </a:rPr>
              <a:t> </a:t>
            </a:r>
            <a:r>
              <a:rPr lang="es-PR" sz="1200" kern="1200" dirty="0" err="1">
                <a:solidFill>
                  <a:schemeClr val="tx1"/>
                </a:solidFill>
                <a:effectLst/>
                <a:latin typeface="Calibri" charset="0"/>
                <a:ea typeface="ＭＳ Ｐゴシック" charset="-128"/>
                <a:cs typeface="+mn-cs"/>
              </a:rPr>
              <a:t>Strzelecki</a:t>
            </a:r>
            <a:endParaRPr lang="en-US" sz="1200" kern="1200" dirty="0">
              <a:solidFill>
                <a:schemeClr val="tx1"/>
              </a:solidFill>
              <a:effectLst/>
              <a:latin typeface="Calibri" charset="0"/>
              <a:ea typeface="ＭＳ Ｐゴシック" charset="-128"/>
              <a:cs typeface="+mn-cs"/>
            </a:endParaRPr>
          </a:p>
          <a:p>
            <a:pPr marL="0" indent="0">
              <a:buNone/>
            </a:pPr>
            <a:r>
              <a:rPr lang="en-US" dirty="0"/>
              <a:t>https://commons.wikimedia.org/wiki/File:Biston_betularia(js)02_Lodz(Poland).jpg</a:t>
            </a:r>
          </a:p>
          <a:p>
            <a:pPr marL="0" indent="0">
              <a:buNone/>
            </a:pPr>
            <a:r>
              <a:rPr lang="en-US" dirty="0"/>
              <a:t>https://commons.wikimedia.org/wiki/File:Biston_betularia(js)01_Lodz(Poland).jpg</a:t>
            </a:r>
          </a:p>
        </p:txBody>
      </p:sp>
      <p:sp>
        <p:nvSpPr>
          <p:cNvPr id="4" name="Slide Number Placeholder 3"/>
          <p:cNvSpPr>
            <a:spLocks noGrp="1"/>
          </p:cNvSpPr>
          <p:nvPr>
            <p:ph type="sldNum" sz="quarter" idx="10"/>
          </p:nvPr>
        </p:nvSpPr>
        <p:spPr/>
        <p:txBody>
          <a:bodyPr/>
          <a:lstStyle/>
          <a:p>
            <a:fld id="{A8FA92D2-0FE3-4972-BE2B-AD73E9E5DEFD}" type="slidenum">
              <a:rPr lang="en-US" smtClean="0"/>
              <a:pPr/>
              <a:t>10</a:t>
            </a:fld>
            <a:endParaRPr lang="en-US"/>
          </a:p>
        </p:txBody>
      </p:sp>
    </p:spTree>
    <p:extLst>
      <p:ext uri="{BB962C8B-B14F-4D97-AF65-F5344CB8AC3E}">
        <p14:creationId xmlns:p14="http://schemas.microsoft.com/office/powerpoint/2010/main" val="814477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sz="1200" kern="1200" dirty="0">
                <a:solidFill>
                  <a:schemeClr val="tx1"/>
                </a:solidFill>
                <a:effectLst/>
                <a:latin typeface="Calibri" charset="0"/>
                <a:ea typeface="ＭＳ Ｐゴシック" charset="-128"/>
                <a:cs typeface="+mn-cs"/>
              </a:rPr>
              <a:t>Permita que los estudiantes discutan estas preguntas y propongan sus propias respuestas; asegúrese de guiarlos hacia la respuesta correcta si se están extraviando</a:t>
            </a:r>
          </a:p>
          <a:p>
            <a:endParaRPr lang="en-US" sz="1200" kern="1200" dirty="0">
              <a:solidFill>
                <a:schemeClr val="tx1"/>
              </a:solidFill>
              <a:effectLst/>
              <a:latin typeface="Calibri" charset="0"/>
              <a:ea typeface="ＭＳ Ｐゴシック" charset="-128"/>
              <a:cs typeface="+mn-cs"/>
            </a:endParaRPr>
          </a:p>
          <a:p>
            <a:r>
              <a:rPr lang="es-PR" sz="1200" kern="1200" dirty="0">
                <a:solidFill>
                  <a:schemeClr val="tx1"/>
                </a:solidFill>
                <a:effectLst/>
                <a:latin typeface="Calibri" charset="0"/>
                <a:ea typeface="ＭＳ Ｐゴシック" charset="-128"/>
                <a:cs typeface="+mn-cs"/>
              </a:rPr>
              <a:t>Weismann descubrió que, aunque cortó las colas de los padres ratones, los hijos posteriores de esos padres no tenían colas cortas. Esta evidencia no respalda la herencia </a:t>
            </a:r>
            <a:r>
              <a:rPr lang="es-PR" sz="1200" kern="1200" dirty="0" err="1">
                <a:solidFill>
                  <a:schemeClr val="tx1"/>
                </a:solidFill>
                <a:effectLst/>
                <a:latin typeface="Calibri" charset="0"/>
                <a:ea typeface="ＭＳ Ｐゴシック" charset="-128"/>
                <a:cs typeface="+mn-cs"/>
              </a:rPr>
              <a:t>lamarckiana</a:t>
            </a:r>
            <a:r>
              <a:rPr lang="es-PR" sz="1200" kern="1200" dirty="0">
                <a:solidFill>
                  <a:schemeClr val="tx1"/>
                </a:solidFill>
                <a:effectLst/>
                <a:latin typeface="Calibri" charset="0"/>
                <a:ea typeface="ＭＳ Ｐゴシック" charset="-128"/>
                <a:cs typeface="+mn-cs"/>
              </a:rPr>
              <a:t>. Si Lamarck tenía razón, los cambios en los padres de los ratones deberían haber sido visibles en la descendencia.</a:t>
            </a:r>
          </a:p>
          <a:p>
            <a:endParaRPr lang="en-US" sz="1200" kern="1200" dirty="0">
              <a:solidFill>
                <a:schemeClr val="tx1"/>
              </a:solidFill>
              <a:effectLst/>
              <a:latin typeface="Calibri" charset="0"/>
              <a:ea typeface="ＭＳ Ｐゴシック" charset="-128"/>
              <a:cs typeface="+mn-cs"/>
            </a:endParaRPr>
          </a:p>
          <a:p>
            <a:r>
              <a:rPr lang="es-PR" sz="1200" kern="1200" dirty="0">
                <a:solidFill>
                  <a:schemeClr val="tx1"/>
                </a:solidFill>
                <a:effectLst/>
                <a:latin typeface="Calibri" charset="0"/>
                <a:ea typeface="ＭＳ Ｐゴシック" charset="-128"/>
                <a:cs typeface="+mn-cs"/>
              </a:rPr>
              <a:t>Dibujo lineal de rata por </a:t>
            </a:r>
            <a:r>
              <a:rPr lang="es-PR" sz="1200" kern="1200" dirty="0" err="1">
                <a:solidFill>
                  <a:schemeClr val="tx1"/>
                </a:solidFill>
                <a:effectLst/>
                <a:latin typeface="Calibri" charset="0"/>
                <a:ea typeface="ＭＳ Ｐゴシック" charset="-128"/>
                <a:cs typeface="+mn-cs"/>
              </a:rPr>
              <a:t>Gwilz</a:t>
            </a:r>
            <a:endParaRPr lang="en-US" sz="1200" kern="1200" dirty="0">
              <a:solidFill>
                <a:schemeClr val="tx1"/>
              </a:solidFill>
              <a:effectLst/>
              <a:latin typeface="Calibri" charset="0"/>
              <a:ea typeface="ＭＳ Ｐゴシック" charset="-128"/>
              <a:cs typeface="+mn-cs"/>
            </a:endParaRPr>
          </a:p>
          <a:p>
            <a:r>
              <a:rPr lang="en-US" dirty="0"/>
              <a:t>https://commons.wikimedia.org/wiki/File:Vector_diagram_of_laboratory_mouse_(black_and_white).svg</a:t>
            </a:r>
          </a:p>
        </p:txBody>
      </p:sp>
      <p:sp>
        <p:nvSpPr>
          <p:cNvPr id="4" name="Slide Number Placeholder 3"/>
          <p:cNvSpPr>
            <a:spLocks noGrp="1"/>
          </p:cNvSpPr>
          <p:nvPr>
            <p:ph type="sldNum" sz="quarter" idx="10"/>
          </p:nvPr>
        </p:nvSpPr>
        <p:spPr/>
        <p:txBody>
          <a:bodyPr/>
          <a:lstStyle/>
          <a:p>
            <a:fld id="{A8FA92D2-0FE3-4972-BE2B-AD73E9E5DEFD}" type="slidenum">
              <a:rPr lang="en-US" smtClean="0"/>
              <a:pPr/>
              <a:t>11</a:t>
            </a:fld>
            <a:endParaRPr lang="en-US"/>
          </a:p>
        </p:txBody>
      </p:sp>
    </p:spTree>
    <p:extLst>
      <p:ext uri="{BB962C8B-B14F-4D97-AF65-F5344CB8AC3E}">
        <p14:creationId xmlns:p14="http://schemas.microsoft.com/office/powerpoint/2010/main" val="1735970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AutoNum type="arabicPeriod"/>
            </a:pPr>
            <a:r>
              <a:rPr lang="es-PR" sz="1200" kern="1200" dirty="0">
                <a:solidFill>
                  <a:schemeClr val="tx1"/>
                </a:solidFill>
                <a:effectLst/>
                <a:latin typeface="Calibri" charset="0"/>
                <a:ea typeface="ＭＳ Ｐゴシック" charset="-128"/>
                <a:cs typeface="+mn-cs"/>
              </a:rPr>
              <a:t>Cualquier cosa que ayude a un animal a sobrevivir y reproducirse para que sus genes se transmitan a la siguiente generación puede beneficiar a un individuo. Esto puede ser la coloración, el camuflaje, la composición muscular para la rapidez, la forma del pico o el tamaño de la boca para la capacidad de comer ciertos alimentos, etc.</a:t>
            </a:r>
          </a:p>
          <a:p>
            <a:pPr marL="228600" lvl="0" indent="-228600">
              <a:buAutoNum type="arabicPeriod"/>
            </a:pPr>
            <a:endParaRPr lang="en-US" sz="1200" kern="1200" dirty="0">
              <a:solidFill>
                <a:schemeClr val="tx1"/>
              </a:solidFill>
              <a:effectLst/>
              <a:latin typeface="Calibri" charset="0"/>
              <a:ea typeface="ＭＳ Ｐゴシック" charset="-128"/>
              <a:cs typeface="+mn-cs"/>
            </a:endParaRPr>
          </a:p>
          <a:p>
            <a:pPr lvl="0"/>
            <a:r>
              <a:rPr lang="es-PR" sz="1200" kern="1200" dirty="0">
                <a:solidFill>
                  <a:schemeClr val="tx1"/>
                </a:solidFill>
                <a:effectLst/>
                <a:latin typeface="Calibri" charset="0"/>
                <a:ea typeface="ＭＳ Ｐゴシック" charset="-128"/>
                <a:cs typeface="+mn-cs"/>
              </a:rPr>
              <a:t>2. La supervivencia del más apto tiene un significado relativo. En este caso, "apto" no significa necesariamente más fuerte o más rápido. Apto significa estar bien adaptado a su entorno. Si al zorro ártico más rápido de una población no le crece su pelaje blanco en la estación adecuada (para camuflarse durante el invierno y ayudarlo a tener más éxito cazando y evitando a los depredadores), no se le considera "apto" y probablemente no sobrevivirá tanto tiempo o no tendrá tanta descendencia como los zorros a los que les crece el pelaje blanco antes del invierno.</a:t>
            </a:r>
          </a:p>
          <a:p>
            <a:pPr lvl="0"/>
            <a:endParaRPr lang="en-US" sz="1200" kern="1200" dirty="0">
              <a:solidFill>
                <a:schemeClr val="tx1"/>
              </a:solidFill>
              <a:effectLst/>
              <a:latin typeface="Calibri" charset="0"/>
              <a:ea typeface="ＭＳ Ｐゴシック" charset="-128"/>
              <a:cs typeface="+mn-cs"/>
            </a:endParaRPr>
          </a:p>
          <a:p>
            <a:pPr lvl="0"/>
            <a:r>
              <a:rPr lang="es-PR" sz="1200" kern="1200" dirty="0">
                <a:solidFill>
                  <a:schemeClr val="tx1"/>
                </a:solidFill>
                <a:effectLst/>
                <a:latin typeface="Calibri" charset="0"/>
                <a:ea typeface="ＭＳ Ｐゴシック" charset="-128"/>
                <a:cs typeface="+mn-cs"/>
              </a:rPr>
              <a:t>3. Las adaptaciones se basan en mutaciones aleatorias. Los genes mutan y producen rasgos específicos. Si estos rasgos son beneficiosos en un entorno específico, pueden extenderse a través de la población a lo largo del tiempo (por muchas, muchas generaciones).</a:t>
            </a:r>
          </a:p>
          <a:p>
            <a:pPr lvl="0"/>
            <a:endParaRPr lang="en-US" sz="1200" kern="1200" dirty="0">
              <a:solidFill>
                <a:schemeClr val="tx1"/>
              </a:solidFill>
              <a:effectLst/>
              <a:latin typeface="Calibri" charset="0"/>
              <a:ea typeface="ＭＳ Ｐゴシック" charset="-128"/>
              <a:cs typeface="+mn-cs"/>
            </a:endParaRPr>
          </a:p>
          <a:p>
            <a:pPr lvl="0"/>
            <a:r>
              <a:rPr lang="es-PR" sz="1200" kern="1200" dirty="0">
                <a:solidFill>
                  <a:schemeClr val="tx1"/>
                </a:solidFill>
                <a:effectLst/>
                <a:latin typeface="Calibri" charset="0"/>
                <a:ea typeface="ＭＳ Ｐゴシック" charset="-128"/>
                <a:cs typeface="+mn-cs"/>
              </a:rPr>
              <a:t>4. Si un rasgo se encuentra en un individuo que tiene más éxito en la reproducción, es más probable que los genes de ese rasgo se propaguen por toda la población.</a:t>
            </a:r>
          </a:p>
          <a:p>
            <a:pPr lvl="0"/>
            <a:endParaRPr lang="en-US" sz="1200" kern="1200" dirty="0">
              <a:solidFill>
                <a:schemeClr val="tx1"/>
              </a:solidFill>
              <a:effectLst/>
              <a:latin typeface="Calibri" charset="0"/>
              <a:ea typeface="ＭＳ Ｐゴシック" charset="-128"/>
              <a:cs typeface="+mn-cs"/>
            </a:endParaRPr>
          </a:p>
          <a:p>
            <a:pPr lvl="0"/>
            <a:r>
              <a:rPr lang="es-PR" sz="1200" kern="1200" dirty="0">
                <a:solidFill>
                  <a:schemeClr val="tx1"/>
                </a:solidFill>
                <a:effectLst/>
                <a:latin typeface="Calibri" charset="0"/>
                <a:ea typeface="ＭＳ Ｐゴシック" charset="-128"/>
                <a:cs typeface="+mn-cs"/>
              </a:rPr>
              <a:t>5. Salud, vivir en el entorno adecuado, nacer o eclosionar en el momento oportuno, etc.</a:t>
            </a:r>
            <a:endParaRPr lang="en-US" sz="1200" kern="1200" dirty="0">
              <a:solidFill>
                <a:schemeClr val="tx1"/>
              </a:solidFill>
              <a:effectLst/>
              <a:latin typeface="Calibri" charset="0"/>
              <a:ea typeface="ＭＳ Ｐゴシック" charset="-128"/>
              <a:cs typeface="+mn-cs"/>
            </a:endParaRPr>
          </a:p>
          <a:p>
            <a:pPr marL="228600" indent="-228600">
              <a:buAutoNum type="arabicPeriod"/>
            </a:pPr>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s-PR" sz="1200" kern="1200" dirty="0">
                <a:solidFill>
                  <a:schemeClr val="tx1"/>
                </a:solidFill>
                <a:effectLst/>
                <a:latin typeface="Calibri" charset="0"/>
                <a:ea typeface="ＭＳ Ｐゴシック" charset="-128"/>
                <a:cs typeface="+mn-cs"/>
              </a:rPr>
              <a:t>"</a:t>
            </a:r>
            <a:r>
              <a:rPr lang="es-PR" sz="1200" kern="1200" dirty="0" err="1">
                <a:solidFill>
                  <a:schemeClr val="tx1"/>
                </a:solidFill>
                <a:effectLst/>
                <a:latin typeface="Calibri" charset="0"/>
                <a:ea typeface="ＭＳ Ｐゴシック" charset="-128"/>
                <a:cs typeface="+mn-cs"/>
              </a:rPr>
              <a:t>Phlogophora</a:t>
            </a:r>
            <a:r>
              <a:rPr lang="es-PR" sz="1200" kern="1200" dirty="0">
                <a:solidFill>
                  <a:schemeClr val="tx1"/>
                </a:solidFill>
                <a:effectLst/>
                <a:latin typeface="Calibri" charset="0"/>
                <a:ea typeface="ＭＳ Ｐゴシック" charset="-128"/>
                <a:cs typeface="+mn-cs"/>
              </a:rPr>
              <a:t> meticulosa, </a:t>
            </a:r>
            <a:r>
              <a:rPr lang="es-PR" sz="1200" kern="1200" dirty="0" err="1">
                <a:solidFill>
                  <a:schemeClr val="tx1"/>
                </a:solidFill>
                <a:effectLst/>
                <a:latin typeface="Calibri" charset="0"/>
                <a:ea typeface="ＭＳ Ｐゴシック" charset="-128"/>
                <a:cs typeface="+mn-cs"/>
              </a:rPr>
              <a:t>Achatéule</a:t>
            </a:r>
            <a:r>
              <a:rPr lang="es-PR" sz="1200" kern="1200" dirty="0">
                <a:solidFill>
                  <a:schemeClr val="tx1"/>
                </a:solidFill>
                <a:effectLst/>
                <a:latin typeface="Calibri" charset="0"/>
                <a:ea typeface="ＭＳ Ｐゴシック" charset="-128"/>
                <a:cs typeface="+mn-cs"/>
              </a:rPr>
              <a:t> 1" por </a:t>
            </a:r>
            <a:r>
              <a:rPr lang="es-PR" sz="1200" kern="1200" dirty="0" err="1">
                <a:solidFill>
                  <a:schemeClr val="tx1"/>
                </a:solidFill>
                <a:effectLst/>
                <a:latin typeface="Calibri" charset="0"/>
                <a:ea typeface="ＭＳ Ｐゴシック" charset="-128"/>
                <a:cs typeface="+mn-cs"/>
              </a:rPr>
              <a:t>Böhringer</a:t>
            </a:r>
            <a:r>
              <a:rPr lang="es-PR" sz="1200" kern="1200" dirty="0">
                <a:solidFill>
                  <a:schemeClr val="tx1"/>
                </a:solidFill>
                <a:effectLst/>
                <a:latin typeface="Calibri" charset="0"/>
                <a:ea typeface="ＭＳ Ｐゴシック" charset="-128"/>
                <a:cs typeface="+mn-cs"/>
              </a:rPr>
              <a:t> Friedrich – Nuestro trabajo.</a:t>
            </a:r>
            <a:endParaRPr lang="en-US" sz="1200" kern="1200" dirty="0">
              <a:solidFill>
                <a:schemeClr val="tx1"/>
              </a:solidFill>
              <a:effectLst/>
              <a:latin typeface="Calibri" charset="0"/>
              <a:ea typeface="ＭＳ Ｐゴシック" charset="-128"/>
              <a:cs typeface="+mn-cs"/>
            </a:endParaRPr>
          </a:p>
          <a:p>
            <a:r>
              <a:rPr lang="en-US" dirty="0"/>
              <a:t>CC BY-SA 2.5 via Wikimedia Commons - https://commons.wikimedia.org/wiki/File:Phlogophora_meticulosa,_Achateule_1.JPG#/media/File:Phlogophora_meticulosa,_Achateule_1.JPG</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libri" charset="0"/>
                <a:ea typeface="ＭＳ Ｐゴシック" charset="-128"/>
                <a:cs typeface="+mn-cs"/>
              </a:rPr>
              <a:t>"</a:t>
            </a:r>
            <a:r>
              <a:rPr lang="en-US" sz="1200" kern="1200" dirty="0" err="1">
                <a:solidFill>
                  <a:schemeClr val="tx1"/>
                </a:solidFill>
                <a:effectLst/>
                <a:latin typeface="Calibri" charset="0"/>
                <a:ea typeface="ＭＳ Ｐゴシック" charset="-128"/>
                <a:cs typeface="+mn-cs"/>
              </a:rPr>
              <a:t>Fjellrev</a:t>
            </a:r>
            <a:r>
              <a:rPr lang="en-US" sz="1200" kern="1200" dirty="0">
                <a:solidFill>
                  <a:schemeClr val="tx1"/>
                </a:solidFill>
                <a:effectLst/>
                <a:latin typeface="Calibri" charset="0"/>
                <a:ea typeface="ＭＳ Ｐゴシック" charset="-128"/>
                <a:cs typeface="+mn-cs"/>
              </a:rPr>
              <a:t> pho" por Sr. Per Harald Olsen – </a:t>
            </a:r>
            <a:r>
              <a:rPr lang="en-US" sz="1200" kern="1200" dirty="0" err="1">
                <a:solidFill>
                  <a:schemeClr val="tx1"/>
                </a:solidFill>
                <a:effectLst/>
                <a:latin typeface="Calibri" charset="0"/>
                <a:ea typeface="ＭＳ Ｐゴシック" charset="-128"/>
                <a:cs typeface="+mn-cs"/>
              </a:rPr>
              <a:t>Usuario</a:t>
            </a:r>
            <a:r>
              <a:rPr lang="en-US" sz="1200" kern="1200" dirty="0">
                <a:solidFill>
                  <a:schemeClr val="tx1"/>
                </a:solidFill>
                <a:effectLst/>
                <a:latin typeface="Calibri" charset="0"/>
                <a:ea typeface="ＭＳ Ｐゴシック" charset="-128"/>
                <a:cs typeface="+mn-cs"/>
              </a:rPr>
              <a:t> </a:t>
            </a:r>
            <a:r>
              <a:rPr lang="en-US" dirty="0" err="1"/>
              <a:t>Perhols</a:t>
            </a:r>
            <a:r>
              <a:rPr lang="en-US" dirty="0"/>
              <a:t> de </a:t>
            </a:r>
            <a:r>
              <a:rPr lang="en-US" dirty="0" err="1"/>
              <a:t>no.wikipedia</a:t>
            </a:r>
            <a:r>
              <a:rPr lang="en-US" dirty="0"/>
              <a:t> - </a:t>
            </a:r>
            <a:r>
              <a:rPr lang="en-US" dirty="0" err="1"/>
              <a:t>no.wikipedia</a:t>
            </a:r>
            <a:r>
              <a:rPr lang="en-US" dirty="0"/>
              <a:t>. CC BY-SA 3.0 via Wikimedia Commons - https://commons.wikimedia.org/wiki/File:Fjellrev_pho.jpg#/media/File:Fjellrev_pho.jpg</a:t>
            </a:r>
          </a:p>
          <a:p>
            <a:pPr marL="0" indent="0">
              <a:buNone/>
            </a:pPr>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12</a:t>
            </a:fld>
            <a:endParaRPr lang="en-US"/>
          </a:p>
        </p:txBody>
      </p:sp>
    </p:spTree>
    <p:extLst>
      <p:ext uri="{BB962C8B-B14F-4D97-AF65-F5344CB8AC3E}">
        <p14:creationId xmlns:p14="http://schemas.microsoft.com/office/powerpoint/2010/main" val="5560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s-PR" sz="1200" kern="1200" dirty="0">
                <a:solidFill>
                  <a:schemeClr val="tx1"/>
                </a:solidFill>
                <a:effectLst/>
                <a:latin typeface="Calibri" charset="0"/>
                <a:ea typeface="ＭＳ Ｐゴシック" charset="-128"/>
                <a:cs typeface="+mn-cs"/>
              </a:rPr>
              <a:t>-Recuerde a los estudiantes que la aptitud está relacionada con la capacidad de reproducirse más, no con el ejercicio físico.</a:t>
            </a:r>
          </a:p>
          <a:p>
            <a:endParaRPr lang="en-US" sz="1200" kern="1200" dirty="0">
              <a:solidFill>
                <a:schemeClr val="tx1"/>
              </a:solidFill>
              <a:effectLst/>
              <a:latin typeface="Calibri" charset="0"/>
              <a:ea typeface="ＭＳ Ｐゴシック" charset="-128"/>
              <a:cs typeface="+mn-cs"/>
            </a:endParaRPr>
          </a:p>
          <a:p>
            <a:r>
              <a:rPr lang="es-PR" sz="1200" kern="1200" dirty="0">
                <a:solidFill>
                  <a:schemeClr val="tx1"/>
                </a:solidFill>
                <a:effectLst/>
                <a:latin typeface="Calibri" charset="0"/>
                <a:ea typeface="ＭＳ Ｐゴシック" charset="-128"/>
                <a:cs typeface="+mn-cs"/>
              </a:rPr>
              <a:t>-Un buen ejemplo de adaptación está en los picos de las aves, como este mielero cerúleo que tiene un pico especializado para ciertas flores.</a:t>
            </a:r>
            <a:endParaRPr lang="en-US" sz="1200" kern="1200" dirty="0">
              <a:solidFill>
                <a:schemeClr val="tx1"/>
              </a:solidFill>
              <a:effectLst/>
              <a:latin typeface="Calibri" charset="0"/>
              <a:ea typeface="ＭＳ Ｐゴシック"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a:t>
            </a:r>
            <a:r>
              <a:rPr lang="es-PR" sz="1200" kern="1200" dirty="0">
                <a:solidFill>
                  <a:schemeClr val="tx1"/>
                </a:solidFill>
                <a:effectLst/>
                <a:latin typeface="Calibri" charset="0"/>
                <a:ea typeface="ＭＳ Ｐゴシック" charset="-128"/>
                <a:cs typeface="+mn-cs"/>
              </a:rPr>
              <a:t>Las mutaciones pueden ser buenas o malas; Aquí podemos ver un caimán albino. En la naturaleza, a este animal le resultaría difícil sobrevivir (como joven) porque podría ser devorado fácilmente. Una vez adulto, la mutación del color albino le dificultaría acercarse sigilosamente a sus presas, por lo que también tendría dificultades para sobrevivir como adulto.</a:t>
            </a:r>
            <a:endParaRPr lang="en-US" baseline="0" dirty="0"/>
          </a:p>
          <a:p>
            <a:endParaRPr lang="en-US" baseline="0" dirty="0"/>
          </a:p>
          <a:p>
            <a:r>
              <a:rPr lang="en-US" sz="1200" kern="1200" dirty="0">
                <a:solidFill>
                  <a:schemeClr val="tx1"/>
                </a:solidFill>
                <a:effectLst/>
                <a:latin typeface="Calibri" charset="0"/>
                <a:ea typeface="ＭＳ Ｐゴシック" charset="-128"/>
                <a:cs typeface="+mn-cs"/>
              </a:rPr>
              <a:t>Cachorros de </a:t>
            </a:r>
            <a:r>
              <a:rPr lang="en-US" sz="1200" kern="1200" dirty="0" err="1">
                <a:solidFill>
                  <a:schemeClr val="tx1"/>
                </a:solidFill>
                <a:effectLst/>
                <a:latin typeface="Calibri" charset="0"/>
                <a:ea typeface="ＭＳ Ｐゴシック" charset="-128"/>
                <a:cs typeface="+mn-cs"/>
              </a:rPr>
              <a:t>Cobrador</a:t>
            </a:r>
            <a:r>
              <a:rPr lang="en-US" sz="1200" kern="1200" dirty="0">
                <a:solidFill>
                  <a:schemeClr val="tx1"/>
                </a:solidFill>
                <a:effectLst/>
                <a:latin typeface="Calibri" charset="0"/>
                <a:ea typeface="ＭＳ Ｐゴシック" charset="-128"/>
                <a:cs typeface="+mn-cs"/>
              </a:rPr>
              <a:t> dorado por </a:t>
            </a:r>
            <a:r>
              <a:rPr lang="en-US" sz="1200" kern="1200" dirty="0" err="1">
                <a:solidFill>
                  <a:schemeClr val="tx1"/>
                </a:solidFill>
                <a:effectLst/>
                <a:latin typeface="Calibri" charset="0"/>
                <a:ea typeface="ＭＳ Ｐゴシック" charset="-128"/>
                <a:cs typeface="+mn-cs"/>
              </a:rPr>
              <a:t>Koosg</a:t>
            </a:r>
            <a:r>
              <a:rPr lang="en-US" sz="1200" kern="1200" dirty="0">
                <a:solidFill>
                  <a:schemeClr val="tx1"/>
                </a:solidFill>
                <a:effectLst/>
                <a:latin typeface="Calibri" charset="0"/>
                <a:ea typeface="ＭＳ Ｐゴシック" charset="-128"/>
                <a:cs typeface="+mn-cs"/>
              </a:rPr>
              <a:t>.</a:t>
            </a:r>
          </a:p>
          <a:p>
            <a:r>
              <a:rPr lang="en-US" dirty="0"/>
              <a:t>https://commons.wikimedia.org/wiki/File:Golden_retriever_puppies_4_wk.jpg</a:t>
            </a:r>
          </a:p>
          <a:p>
            <a:endParaRPr lang="en-US" baseline="0" dirty="0"/>
          </a:p>
          <a:p>
            <a:r>
              <a:rPr lang="en-US" sz="1200" b="0" i="0" kern="1200" dirty="0" err="1">
                <a:solidFill>
                  <a:schemeClr val="tx1"/>
                </a:solidFill>
                <a:effectLst/>
                <a:latin typeface="Calibri" charset="0"/>
                <a:ea typeface="ＭＳ Ｐゴシック" charset="-128"/>
                <a:cs typeface="+mn-cs"/>
              </a:rPr>
              <a:t>Mielero</a:t>
            </a:r>
            <a:r>
              <a:rPr lang="en-US" sz="1200" b="0" i="0" kern="1200" dirty="0">
                <a:solidFill>
                  <a:schemeClr val="tx1"/>
                </a:solidFill>
                <a:effectLst/>
                <a:latin typeface="Calibri" charset="0"/>
                <a:ea typeface="ＭＳ Ｐゴシック" charset="-128"/>
                <a:cs typeface="+mn-cs"/>
              </a:rPr>
              <a:t> </a:t>
            </a:r>
            <a:r>
              <a:rPr lang="es-PR" sz="1200" kern="1200" dirty="0">
                <a:solidFill>
                  <a:schemeClr val="tx1"/>
                </a:solidFill>
                <a:effectLst/>
                <a:latin typeface="Calibri" charset="0"/>
                <a:ea typeface="ＭＳ Ｐゴシック" charset="-128"/>
                <a:cs typeface="+mn-cs"/>
              </a:rPr>
              <a:t>Cerúleo por Gregory “Slobirdr” Smith</a:t>
            </a:r>
            <a:endParaRPr lang="en-US" sz="1200" kern="1200" dirty="0">
              <a:solidFill>
                <a:schemeClr val="tx1"/>
              </a:solidFill>
              <a:effectLst/>
              <a:latin typeface="Calibri" charset="0"/>
              <a:ea typeface="ＭＳ Ｐゴシック" charset="-128"/>
              <a:cs typeface="+mn-cs"/>
            </a:endParaRPr>
          </a:p>
          <a:p>
            <a:r>
              <a:rPr lang="en-US" dirty="0"/>
              <a:t>https://commons.wikimedia.org/wiki/File:Purple_Honeycreeper_(Cyanerpes_caeruleus)_(13962727398).jpg</a:t>
            </a:r>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s-PR" sz="1200" kern="1200" dirty="0">
                <a:solidFill>
                  <a:schemeClr val="tx1"/>
                </a:solidFill>
                <a:effectLst/>
                <a:latin typeface="Calibri" charset="0"/>
                <a:ea typeface="ＭＳ Ｐゴシック" charset="-128"/>
                <a:cs typeface="+mn-cs"/>
              </a:rPr>
              <a:t>"Rico - Caimán Albino " por Sherrif2966 </a:t>
            </a:r>
            <a:endParaRPr lang="en-US" sz="1200" kern="1200" dirty="0">
              <a:solidFill>
                <a:schemeClr val="tx1"/>
              </a:solidFill>
              <a:effectLst/>
              <a:latin typeface="Calibri" charset="0"/>
              <a:ea typeface="ＭＳ Ｐゴシック" charset="-128"/>
              <a:cs typeface="+mn-cs"/>
            </a:endParaRPr>
          </a:p>
          <a:p>
            <a:r>
              <a:rPr lang="en-US" dirty="0"/>
              <a:t>CC BY-SA 4.0 via Wikimedia Commons - https://commons.wikimedia.org/wiki/File:Rico_-_Albino_Alligator.jpg#/media/File:Rico_-_Albino_Alligator.jpg</a:t>
            </a:r>
          </a:p>
        </p:txBody>
      </p:sp>
      <p:sp>
        <p:nvSpPr>
          <p:cNvPr id="4" name="Slide Number Placeholder 3"/>
          <p:cNvSpPr>
            <a:spLocks noGrp="1"/>
          </p:cNvSpPr>
          <p:nvPr>
            <p:ph type="sldNum" sz="quarter" idx="10"/>
          </p:nvPr>
        </p:nvSpPr>
        <p:spPr/>
        <p:txBody>
          <a:bodyPr/>
          <a:lstStyle/>
          <a:p>
            <a:fld id="{A8FA92D2-0FE3-4972-BE2B-AD73E9E5DEFD}" type="slidenum">
              <a:rPr lang="en-US" smtClean="0"/>
              <a:pPr/>
              <a:t>13</a:t>
            </a:fld>
            <a:endParaRPr lang="en-US"/>
          </a:p>
        </p:txBody>
      </p:sp>
    </p:spTree>
    <p:extLst>
      <p:ext uri="{BB962C8B-B14F-4D97-AF65-F5344CB8AC3E}">
        <p14:creationId xmlns:p14="http://schemas.microsoft.com/office/powerpoint/2010/main" val="4253511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s-PR" sz="1200" kern="1200" dirty="0">
                <a:solidFill>
                  <a:schemeClr val="tx1"/>
                </a:solidFill>
                <a:effectLst/>
                <a:latin typeface="Calibri" charset="0"/>
                <a:ea typeface="ＭＳ Ｐゴシック" charset="-128"/>
                <a:cs typeface="+mn-cs"/>
              </a:rPr>
              <a:t>Patas con garras: "Garra de </a:t>
            </a:r>
            <a:r>
              <a:rPr lang="es-PR" sz="1200" kern="1200" dirty="0" err="1">
                <a:solidFill>
                  <a:schemeClr val="tx1"/>
                </a:solidFill>
                <a:effectLst/>
                <a:latin typeface="Calibri" charset="0"/>
                <a:ea typeface="ＭＳ Ｐゴシック" charset="-128"/>
                <a:cs typeface="+mn-cs"/>
              </a:rPr>
              <a:t>Circaetus</a:t>
            </a:r>
            <a:r>
              <a:rPr lang="es-PR" sz="1200" kern="1200" dirty="0">
                <a:solidFill>
                  <a:schemeClr val="tx1"/>
                </a:solidFill>
                <a:effectLst/>
                <a:latin typeface="Calibri" charset="0"/>
                <a:ea typeface="ＭＳ Ｐゴシック" charset="-128"/>
                <a:cs typeface="+mn-cs"/>
              </a:rPr>
              <a:t> </a:t>
            </a:r>
            <a:r>
              <a:rPr lang="es-PR" sz="1200" kern="1200" dirty="0" err="1">
                <a:solidFill>
                  <a:schemeClr val="tx1"/>
                </a:solidFill>
                <a:effectLst/>
                <a:latin typeface="Calibri" charset="0"/>
                <a:ea typeface="ＭＳ Ｐゴシック" charset="-128"/>
                <a:cs typeface="+mn-cs"/>
              </a:rPr>
              <a:t>gallicus</a:t>
            </a:r>
            <a:r>
              <a:rPr lang="es-PR" sz="1200" kern="1200" dirty="0">
                <a:solidFill>
                  <a:schemeClr val="tx1"/>
                </a:solidFill>
                <a:effectLst/>
                <a:latin typeface="Calibri" charset="0"/>
                <a:ea typeface="ＭＳ Ｐゴシック" charset="-128"/>
                <a:cs typeface="+mn-cs"/>
              </a:rPr>
              <a:t>" El subidor original del archivo fue </a:t>
            </a:r>
            <a:r>
              <a:rPr lang="es-PR" sz="1200" kern="1200" dirty="0" err="1">
                <a:solidFill>
                  <a:schemeClr val="tx1"/>
                </a:solidFill>
                <a:effectLst/>
                <a:latin typeface="Calibri" charset="0"/>
                <a:ea typeface="ＭＳ Ｐゴシック" charset="-128"/>
                <a:cs typeface="+mn-cs"/>
              </a:rPr>
              <a:t>Emlok</a:t>
            </a:r>
            <a:r>
              <a:rPr lang="es-PR" sz="1200" kern="1200" dirty="0">
                <a:solidFill>
                  <a:schemeClr val="tx1"/>
                </a:solidFill>
                <a:effectLst/>
                <a:latin typeface="Calibri" charset="0"/>
                <a:ea typeface="ＭＳ Ｐゴシック" charset="-128"/>
                <a:cs typeface="+mn-cs"/>
              </a:rPr>
              <a:t> at </a:t>
            </a:r>
            <a:r>
              <a:rPr lang="es-PR" sz="1200" kern="1200" dirty="0" err="1">
                <a:solidFill>
                  <a:schemeClr val="tx1"/>
                </a:solidFill>
                <a:effectLst/>
                <a:latin typeface="Calibri" charset="0"/>
                <a:ea typeface="ＭＳ Ｐゴシック" charset="-128"/>
                <a:cs typeface="+mn-cs"/>
              </a:rPr>
              <a:t>pl.wikipedia</a:t>
            </a:r>
            <a:r>
              <a:rPr lang="es-PR" sz="1200" kern="1200" dirty="0">
                <a:solidFill>
                  <a:schemeClr val="tx1"/>
                </a:solidFill>
                <a:effectLst/>
                <a:latin typeface="Calibri" charset="0"/>
                <a:ea typeface="ＭＳ Ｐゴシック" charset="-128"/>
                <a:cs typeface="+mn-cs"/>
              </a:rPr>
              <a:t> – Originalmente de </a:t>
            </a:r>
            <a:r>
              <a:rPr lang="es-PR" sz="1200" kern="1200" dirty="0" err="1">
                <a:solidFill>
                  <a:schemeClr val="tx1"/>
                </a:solidFill>
                <a:effectLst/>
                <a:latin typeface="Calibri" charset="0"/>
                <a:ea typeface="ＭＳ Ｐゴシック" charset="-128"/>
                <a:cs typeface="+mn-cs"/>
              </a:rPr>
              <a:t>pl.wikipedia</a:t>
            </a:r>
            <a:r>
              <a:rPr lang="es-PR" sz="1200" kern="1200" dirty="0">
                <a:solidFill>
                  <a:schemeClr val="tx1"/>
                </a:solidFill>
                <a:effectLst/>
                <a:latin typeface="Calibri" charset="0"/>
                <a:ea typeface="ＭＳ Ｐゴシック" charset="-128"/>
                <a:cs typeface="+mn-cs"/>
              </a:rPr>
              <a:t>; página de descripción es/era aquí.. Bajo la licencia CC BY-SA 3.0</a:t>
            </a:r>
            <a:endParaRPr lang="en-US" sz="1200" kern="1200" dirty="0">
              <a:solidFill>
                <a:schemeClr val="tx1"/>
              </a:solidFill>
              <a:effectLst/>
              <a:latin typeface="Calibri" charset="0"/>
              <a:ea typeface="ＭＳ Ｐゴシック" charset="-128"/>
              <a:cs typeface="+mn-cs"/>
            </a:endParaRPr>
          </a:p>
          <a:p>
            <a:pPr eaLnBrk="1" hangingPunct="1"/>
            <a:r>
              <a:rPr lang="en-US" dirty="0"/>
              <a:t>via Wikimedia Commons - https://commons.wikimedia.org/wiki/File:Circaetus_gallicus_claw.jpg#/media/File:Circaetus_gallicus_claw.jpg</a:t>
            </a:r>
          </a:p>
          <a:p>
            <a:pPr eaLnBrk="1" hangingPunct="1"/>
            <a:endParaRPr lang="en-US" dirty="0"/>
          </a:p>
          <a:p>
            <a:r>
              <a:rPr lang="es-PR" sz="1200" kern="1200" dirty="0">
                <a:solidFill>
                  <a:schemeClr val="tx1"/>
                </a:solidFill>
                <a:effectLst/>
                <a:latin typeface="Calibri" charset="0"/>
                <a:ea typeface="ＭＳ Ｐゴシック" charset="-128"/>
                <a:cs typeface="+mn-cs"/>
              </a:rPr>
              <a:t>Pie palmeado y escarabajo de la patata de Colorado bajo dominio público.</a:t>
            </a:r>
            <a:endParaRPr lang="en-US" sz="1200" kern="1200" dirty="0">
              <a:solidFill>
                <a:schemeClr val="tx1"/>
              </a:solidFill>
              <a:effectLst/>
              <a:latin typeface="Calibri" charset="0"/>
              <a:ea typeface="ＭＳ Ｐゴシック" charset="-128"/>
              <a:cs typeface="+mn-cs"/>
            </a:endParaRPr>
          </a:p>
          <a:p>
            <a:pPr eaLnBrk="1" hangingPunct="1"/>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Calibri" charset="0"/>
                <a:ea typeface="ＭＳ Ｐゴシック" charset="-128"/>
                <a:cs typeface="+mn-cs"/>
              </a:rPr>
              <a:t>Cactus del </a:t>
            </a:r>
            <a:r>
              <a:rPr lang="en-US" sz="1200" kern="1200" dirty="0" err="1">
                <a:solidFill>
                  <a:schemeClr val="tx1"/>
                </a:solidFill>
                <a:effectLst/>
                <a:latin typeface="Calibri" charset="0"/>
                <a:ea typeface="ＭＳ Ｐゴシック" charset="-128"/>
                <a:cs typeface="+mn-cs"/>
              </a:rPr>
              <a:t>género</a:t>
            </a:r>
            <a:r>
              <a:rPr lang="en-US" sz="1200" kern="1200" dirty="0">
                <a:solidFill>
                  <a:schemeClr val="tx1"/>
                </a:solidFill>
                <a:effectLst/>
                <a:latin typeface="Calibri" charset="0"/>
                <a:ea typeface="ＭＳ Ｐゴシック" charset="-128"/>
                <a:cs typeface="+mn-cs"/>
              </a:rPr>
              <a:t> </a:t>
            </a:r>
            <a:r>
              <a:rPr lang="en-US" sz="1200" i="1" kern="1200" dirty="0">
                <a:solidFill>
                  <a:schemeClr val="tx1"/>
                </a:solidFill>
                <a:effectLst/>
                <a:latin typeface="Calibri" charset="0"/>
                <a:ea typeface="ＭＳ Ｐゴシック" charset="-128"/>
                <a:cs typeface="+mn-cs"/>
              </a:rPr>
              <a:t>Mammillaria</a:t>
            </a:r>
            <a:r>
              <a:rPr lang="en-US" sz="1200" kern="1200" dirty="0">
                <a:solidFill>
                  <a:schemeClr val="tx1"/>
                </a:solidFill>
                <a:effectLst/>
                <a:latin typeface="Calibri" charset="0"/>
                <a:ea typeface="ＭＳ Ｐゴシック" charset="-128"/>
                <a:cs typeface="+mn-cs"/>
              </a:rPr>
              <a:t>:</a:t>
            </a:r>
          </a:p>
          <a:p>
            <a:pPr eaLnBrk="1" hangingPunct="1"/>
            <a:r>
              <a:rPr lang="en-US" dirty="0"/>
              <a:t> https://commons.wikimedia.org/wiki/File:Siler_pincushion_cactus_(Pediocactus_sileri)_(6307401470).jpg by USFWS Mountain-Prairie</a:t>
            </a:r>
          </a:p>
          <a:p>
            <a:pPr eaLnBrk="1" hangingPunct="1"/>
            <a:endParaRPr lang="en-US" dirty="0"/>
          </a:p>
          <a:p>
            <a:pPr eaLnBrk="1" hangingPunct="1"/>
            <a:endParaRPr lang="en-US" dirty="0"/>
          </a:p>
        </p:txBody>
      </p:sp>
    </p:spTree>
    <p:extLst>
      <p:ext uri="{BB962C8B-B14F-4D97-AF65-F5344CB8AC3E}">
        <p14:creationId xmlns:p14="http://schemas.microsoft.com/office/powerpoint/2010/main" val="2750129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sz="1200" kern="1200" dirty="0">
                <a:solidFill>
                  <a:schemeClr val="tx1"/>
                </a:solidFill>
                <a:effectLst/>
                <a:latin typeface="Calibri" charset="0"/>
                <a:ea typeface="ＭＳ Ｐゴシック" charset="-128"/>
                <a:cs typeface="+mn-cs"/>
              </a:rPr>
              <a:t>Los geckos tienen algunas adaptaciones realmente interesantes. En primer lugar, la estructura de los dedos de sus pies les permite trepar fácilmente por los árboles, paredes u otras estructuras lisas. Muchos también pueden regenerar sus colas. Esto les permite perder la cola si son atacados, ya que la cola se desprenderá y se moverá como un gusano, distrayendo a la mayoría de los depredadores.</a:t>
            </a:r>
            <a:endParaRPr lang="en-US" sz="1200" kern="1200" dirty="0">
              <a:solidFill>
                <a:schemeClr val="tx1"/>
              </a:solidFill>
              <a:effectLst/>
              <a:latin typeface="Calibri" charset="0"/>
              <a:ea typeface="ＭＳ Ｐゴシック" charset="-128"/>
              <a:cs typeface="+mn-cs"/>
            </a:endParaRPr>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Gecko por </a:t>
            </a:r>
            <a:r>
              <a:rPr lang="en-US" dirty="0" err="1"/>
              <a:t>FraKctured</a:t>
            </a:r>
            <a:endParaRPr lang="en-US" dirty="0"/>
          </a:p>
          <a:p>
            <a:r>
              <a:rPr lang="en-US" dirty="0"/>
              <a:t>https://commons.wikimedia.org/wiki/File:Gecko_regenerating_tail.jpg</a:t>
            </a:r>
          </a:p>
        </p:txBody>
      </p:sp>
      <p:sp>
        <p:nvSpPr>
          <p:cNvPr id="4" name="Slide Number Placeholder 3"/>
          <p:cNvSpPr>
            <a:spLocks noGrp="1"/>
          </p:cNvSpPr>
          <p:nvPr>
            <p:ph type="sldNum" sz="quarter" idx="10"/>
          </p:nvPr>
        </p:nvSpPr>
        <p:spPr/>
        <p:txBody>
          <a:bodyPr/>
          <a:lstStyle/>
          <a:p>
            <a:fld id="{A8FA92D2-0FE3-4972-BE2B-AD73E9E5DEFD}" type="slidenum">
              <a:rPr lang="en-US" smtClean="0"/>
              <a:pPr/>
              <a:t>15</a:t>
            </a:fld>
            <a:endParaRPr lang="en-US"/>
          </a:p>
        </p:txBody>
      </p:sp>
    </p:spTree>
    <p:extLst>
      <p:ext uri="{BB962C8B-B14F-4D97-AF65-F5344CB8AC3E}">
        <p14:creationId xmlns:p14="http://schemas.microsoft.com/office/powerpoint/2010/main" val="290884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968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R" sz="1200" kern="1200" dirty="0">
                <a:solidFill>
                  <a:schemeClr val="tx1"/>
                </a:solidFill>
                <a:effectLst/>
                <a:latin typeface="Calibri" charset="0"/>
                <a:ea typeface="ＭＳ Ｐゴシック" charset="-128"/>
                <a:cs typeface="+mn-cs"/>
              </a:rPr>
              <a:t>Una jirafa hembra camina hacia un árbol con hojas justo fuera su alcance. Levanta la cabeza y estira su largo cuello, apenas alcanzando las hojas verdes del árbol. A medida que come más y más hojas de los árboles altos, su cuello parece haber crecido un poco más. Esta jirafa está embarazada de una jirafa bebé. Cuando el bebé crezca para ser de tamaño completo, ¿tendrá un cuello más largo porque la madre jirafa se estiró demasiado?</a:t>
            </a:r>
          </a:p>
          <a:p>
            <a:endParaRPr lang="en-US" sz="1200" kern="1200" dirty="0">
              <a:solidFill>
                <a:schemeClr val="tx1"/>
              </a:solidFill>
              <a:effectLst/>
              <a:latin typeface="Calibri" charset="0"/>
              <a:ea typeface="ＭＳ Ｐゴシック" charset="-128"/>
              <a:cs typeface="+mn-cs"/>
            </a:endParaRPr>
          </a:p>
          <a:p>
            <a:r>
              <a:rPr lang="es-PR" sz="1200" kern="1200" dirty="0">
                <a:solidFill>
                  <a:schemeClr val="tx1"/>
                </a:solidFill>
                <a:effectLst/>
                <a:latin typeface="Calibri" charset="0"/>
                <a:ea typeface="ＭＳ Ｐゴシック" charset="-128"/>
                <a:cs typeface="+mn-cs"/>
              </a:rPr>
              <a:t>Permitir a los estudiantes llegar a un consenso para esta parte.</a:t>
            </a:r>
          </a:p>
          <a:p>
            <a:endParaRPr lang="en-US" sz="1200" kern="1200" dirty="0">
              <a:solidFill>
                <a:schemeClr val="tx1"/>
              </a:solidFill>
              <a:effectLst/>
              <a:latin typeface="Calibri" charset="0"/>
              <a:ea typeface="ＭＳ Ｐゴシック" charset="-128"/>
              <a:cs typeface="+mn-cs"/>
            </a:endParaRPr>
          </a:p>
          <a:p>
            <a:r>
              <a:rPr lang="es-PR" sz="1200" kern="1200" dirty="0">
                <a:solidFill>
                  <a:schemeClr val="tx1"/>
                </a:solidFill>
                <a:effectLst/>
                <a:latin typeface="Calibri" charset="0"/>
                <a:ea typeface="ＭＳ Ｐゴシック" charset="-128"/>
                <a:cs typeface="+mn-cs"/>
              </a:rPr>
              <a:t>"Interacción de Jirafa" por </a:t>
            </a:r>
            <a:r>
              <a:rPr lang="es-PR" sz="1200" kern="1200" dirty="0" err="1">
                <a:solidFill>
                  <a:schemeClr val="tx1"/>
                </a:solidFill>
                <a:effectLst/>
                <a:latin typeface="Calibri" charset="0"/>
                <a:ea typeface="ＭＳ Ｐゴシック" charset="-128"/>
                <a:cs typeface="+mn-cs"/>
              </a:rPr>
              <a:t>Hein</a:t>
            </a:r>
            <a:r>
              <a:rPr lang="es-PR" sz="1200" kern="1200" dirty="0">
                <a:solidFill>
                  <a:schemeClr val="tx1"/>
                </a:solidFill>
                <a:effectLst/>
                <a:latin typeface="Calibri" charset="0"/>
                <a:ea typeface="ＭＳ Ｐゴシック" charset="-128"/>
                <a:cs typeface="+mn-cs"/>
              </a:rPr>
              <a:t> </a:t>
            </a:r>
            <a:r>
              <a:rPr lang="es-PR" sz="1200" kern="1200" dirty="0" err="1">
                <a:solidFill>
                  <a:schemeClr val="tx1"/>
                </a:solidFill>
                <a:effectLst/>
                <a:latin typeface="Calibri" charset="0"/>
                <a:ea typeface="ＭＳ Ｐゴシック" charset="-128"/>
                <a:cs typeface="+mn-cs"/>
              </a:rPr>
              <a:t>Waschefort</a:t>
            </a:r>
            <a:r>
              <a:rPr lang="es-PR" sz="1200" kern="1200" dirty="0">
                <a:solidFill>
                  <a:schemeClr val="tx1"/>
                </a:solidFill>
                <a:effectLst/>
                <a:latin typeface="Calibri" charset="0"/>
                <a:ea typeface="ＭＳ Ｐゴシック" charset="-128"/>
                <a:cs typeface="+mn-cs"/>
              </a:rPr>
              <a:t> – Nuestro trabajo</a:t>
            </a:r>
            <a:r>
              <a:rPr lang="en-US" sz="1200" kern="1200" dirty="0">
                <a:solidFill>
                  <a:schemeClr val="tx1"/>
                </a:solidFill>
                <a:effectLst/>
                <a:latin typeface="Calibri" charset="0"/>
                <a:ea typeface="ＭＳ Ｐゴシック" charset="-128"/>
                <a:cs typeface="+mn-cs"/>
              </a:rPr>
              <a:t>. CC BY-SA 3.0 via Wikimedia Commons - https://commons.wikimedia.org/wiki/File:Giraffe_interaction.jpg#/media/File:Giraffe_interaction.jpg </a:t>
            </a:r>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2</a:t>
            </a:fld>
            <a:endParaRPr lang="en-US"/>
          </a:p>
        </p:txBody>
      </p:sp>
    </p:spTree>
    <p:extLst>
      <p:ext uri="{BB962C8B-B14F-4D97-AF65-F5344CB8AC3E}">
        <p14:creationId xmlns:p14="http://schemas.microsoft.com/office/powerpoint/2010/main" val="298829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sz="1200" kern="1200" dirty="0">
                <a:solidFill>
                  <a:schemeClr val="tx1"/>
                </a:solidFill>
                <a:effectLst/>
                <a:latin typeface="Calibri" charset="0"/>
                <a:ea typeface="ＭＳ Ｐゴシック" charset="-128"/>
                <a:cs typeface="+mn-cs"/>
              </a:rPr>
              <a:t>De nuevo, deje que los estudiantes lleguen a una respuesta por sí mismos, aunque sea errónea.</a:t>
            </a:r>
            <a:endParaRPr lang="en-US" sz="1200" kern="1200" dirty="0">
              <a:solidFill>
                <a:schemeClr val="tx1"/>
              </a:solidFill>
              <a:effectLst/>
              <a:latin typeface="Calibri" charset="0"/>
              <a:ea typeface="ＭＳ Ｐゴシック" charset="-128"/>
              <a:cs typeface="+mn-cs"/>
            </a:endParaRPr>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s-PR" sz="1200" kern="1200" dirty="0">
                <a:solidFill>
                  <a:schemeClr val="tx1"/>
                </a:solidFill>
                <a:effectLst/>
                <a:latin typeface="Calibri" charset="0"/>
                <a:ea typeface="ＭＳ Ｐゴシック" charset="-128"/>
                <a:cs typeface="+mn-cs"/>
              </a:rPr>
              <a:t>Jirafa alimentándose por Muhammad </a:t>
            </a:r>
            <a:r>
              <a:rPr lang="es-PR" sz="1200" kern="1200" dirty="0" err="1">
                <a:solidFill>
                  <a:schemeClr val="tx1"/>
                </a:solidFill>
                <a:effectLst/>
                <a:latin typeface="Calibri" charset="0"/>
                <a:ea typeface="ＭＳ Ｐゴシック" charset="-128"/>
                <a:cs typeface="+mn-cs"/>
              </a:rPr>
              <a:t>Mahdi</a:t>
            </a:r>
            <a:r>
              <a:rPr lang="es-PR" sz="1200" kern="1200" dirty="0">
                <a:solidFill>
                  <a:schemeClr val="tx1"/>
                </a:solidFill>
                <a:effectLst/>
                <a:latin typeface="Calibri" charset="0"/>
                <a:ea typeface="ＭＳ Ｐゴシック" charset="-128"/>
                <a:cs typeface="+mn-cs"/>
              </a:rPr>
              <a:t> Karim</a:t>
            </a:r>
            <a:r>
              <a:rPr lang="en-US" sz="1200" kern="1200" baseline="0" dirty="0">
                <a:solidFill>
                  <a:schemeClr val="tx1"/>
                </a:solidFill>
                <a:effectLst/>
                <a:latin typeface="Calibri" charset="0"/>
                <a:ea typeface="ＭＳ Ｐゴシック" charset="-128"/>
                <a:cs typeface="+mn-cs"/>
              </a:rPr>
              <a:t> </a:t>
            </a:r>
            <a:r>
              <a:rPr lang="en-US" baseline="0" dirty="0"/>
              <a:t>(www.micro2macro.net) https://commons.wikimedia.org/wiki/File:Giraffe_feeding,_Tanzania_crop.jpg</a:t>
            </a:r>
          </a:p>
          <a:p>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3</a:t>
            </a:fld>
            <a:endParaRPr lang="en-US"/>
          </a:p>
        </p:txBody>
      </p:sp>
    </p:spTree>
    <p:extLst>
      <p:ext uri="{BB962C8B-B14F-4D97-AF65-F5344CB8AC3E}">
        <p14:creationId xmlns:p14="http://schemas.microsoft.com/office/powerpoint/2010/main" val="126482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sz="1200" kern="1200" dirty="0">
                <a:solidFill>
                  <a:schemeClr val="tx1"/>
                </a:solidFill>
                <a:effectLst/>
                <a:latin typeface="Calibri" charset="0"/>
                <a:ea typeface="ＭＳ Ｐゴシック" charset="-128"/>
                <a:cs typeface="+mn-cs"/>
              </a:rPr>
              <a:t>Deje que los estudiantes lleguen a una respuesta por sí mismos</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s-PR" sz="1200" kern="1200" dirty="0">
                <a:solidFill>
                  <a:schemeClr val="tx1"/>
                </a:solidFill>
                <a:effectLst/>
                <a:latin typeface="Calibri" charset="0"/>
                <a:ea typeface="ＭＳ Ｐゴシック" charset="-128"/>
                <a:cs typeface="+mn-cs"/>
              </a:rPr>
              <a:t>Jirafa bebé</a:t>
            </a:r>
            <a:r>
              <a:rPr lang="en-US" sz="1200" kern="1200" dirty="0">
                <a:solidFill>
                  <a:schemeClr val="tx1"/>
                </a:solidFill>
                <a:effectLst/>
                <a:latin typeface="Calibri" charset="0"/>
                <a:ea typeface="ＭＳ Ｐゴシック" charset="-128"/>
                <a:cs typeface="+mn-cs"/>
              </a:rPr>
              <a:t> por </a:t>
            </a:r>
            <a:r>
              <a:rPr lang="en-US" sz="1200" kern="1200" dirty="0" err="1">
                <a:solidFill>
                  <a:schemeClr val="tx1"/>
                </a:solidFill>
                <a:effectLst/>
                <a:latin typeface="Calibri" charset="0"/>
                <a:ea typeface="ＭＳ Ｐゴシック" charset="-128"/>
                <a:cs typeface="+mn-cs"/>
              </a:rPr>
              <a:t>Ltshears</a:t>
            </a:r>
            <a:r>
              <a:rPr lang="en-US" sz="1200" kern="1200" dirty="0">
                <a:solidFill>
                  <a:schemeClr val="tx1"/>
                </a:solidFill>
                <a:effectLst/>
                <a:latin typeface="Calibri" charset="0"/>
                <a:ea typeface="ＭＳ Ｐゴシック" charset="-128"/>
                <a:cs typeface="+mn-cs"/>
              </a:rPr>
              <a:t> </a:t>
            </a:r>
            <a:r>
              <a:rPr lang="en-US" dirty="0"/>
              <a:t>https://commons.wikimedia.org/wiki/File:BabyMasaiGiraffe1.jpg</a:t>
            </a:r>
          </a:p>
        </p:txBody>
      </p:sp>
      <p:sp>
        <p:nvSpPr>
          <p:cNvPr id="4" name="Slide Number Placeholder 3"/>
          <p:cNvSpPr>
            <a:spLocks noGrp="1"/>
          </p:cNvSpPr>
          <p:nvPr>
            <p:ph type="sldNum" sz="quarter" idx="10"/>
          </p:nvPr>
        </p:nvSpPr>
        <p:spPr/>
        <p:txBody>
          <a:bodyPr/>
          <a:lstStyle/>
          <a:p>
            <a:fld id="{A8FA92D2-0FE3-4972-BE2B-AD73E9E5DEFD}" type="slidenum">
              <a:rPr lang="en-US" smtClean="0"/>
              <a:pPr/>
              <a:t>4</a:t>
            </a:fld>
            <a:endParaRPr lang="en-US"/>
          </a:p>
        </p:txBody>
      </p:sp>
    </p:spTree>
    <p:extLst>
      <p:ext uri="{BB962C8B-B14F-4D97-AF65-F5344CB8AC3E}">
        <p14:creationId xmlns:p14="http://schemas.microsoft.com/office/powerpoint/2010/main" val="167972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Calibri" charset="0"/>
              <a:ea typeface="ＭＳ Ｐゴシック" charset="-128"/>
              <a:cs typeface="+mn-cs"/>
            </a:endParaRPr>
          </a:p>
          <a:p>
            <a:pPr lvl="0"/>
            <a:r>
              <a:rPr lang="es-PR" sz="1200" kern="1200" dirty="0">
                <a:solidFill>
                  <a:schemeClr val="tx1"/>
                </a:solidFill>
                <a:effectLst/>
                <a:latin typeface="Calibri" charset="0"/>
                <a:ea typeface="ＭＳ Ｐゴシック" charset="-128"/>
                <a:cs typeface="+mn-cs"/>
              </a:rPr>
              <a:t>"Flickr - </a:t>
            </a:r>
            <a:r>
              <a:rPr lang="es-PR" sz="1200" kern="1200" dirty="0" err="1">
                <a:solidFill>
                  <a:schemeClr val="tx1"/>
                </a:solidFill>
                <a:effectLst/>
                <a:latin typeface="Calibri" charset="0"/>
                <a:ea typeface="ＭＳ Ｐゴシック" charset="-128"/>
                <a:cs typeface="+mn-cs"/>
              </a:rPr>
              <a:t>Rainbirder</a:t>
            </a:r>
            <a:r>
              <a:rPr lang="es-PR" sz="1200" kern="1200" dirty="0">
                <a:solidFill>
                  <a:schemeClr val="tx1"/>
                </a:solidFill>
                <a:effectLst/>
                <a:latin typeface="Calibri" charset="0"/>
                <a:ea typeface="ＭＳ Ｐゴシック" charset="-128"/>
                <a:cs typeface="+mn-cs"/>
              </a:rPr>
              <a:t> - Vida de rascacielos" por Steve </a:t>
            </a:r>
            <a:r>
              <a:rPr lang="es-PR" sz="1200" kern="1200" dirty="0" err="1">
                <a:solidFill>
                  <a:schemeClr val="tx1"/>
                </a:solidFill>
                <a:effectLst/>
                <a:latin typeface="Calibri" charset="0"/>
                <a:ea typeface="ＭＳ Ｐゴシック" charset="-128"/>
                <a:cs typeface="+mn-cs"/>
              </a:rPr>
              <a:t>Garvie</a:t>
            </a:r>
            <a:r>
              <a:rPr lang="es-PR" sz="1200" kern="1200" dirty="0">
                <a:solidFill>
                  <a:schemeClr val="tx1"/>
                </a:solidFill>
                <a:effectLst/>
                <a:latin typeface="Calibri" charset="0"/>
                <a:ea typeface="ＭＳ Ｐゴシック" charset="-128"/>
                <a:cs typeface="+mn-cs"/>
              </a:rPr>
              <a:t> de Dunfermline, Fife, Scotland – Vida de rascacielos.</a:t>
            </a:r>
            <a:r>
              <a:rPr lang="en-US" sz="1200" kern="1200" dirty="0">
                <a:solidFill>
                  <a:schemeClr val="tx1"/>
                </a:solidFill>
                <a:effectLst/>
                <a:latin typeface="Calibri" charset="0"/>
                <a:ea typeface="ＭＳ Ｐゴシック" charset="-128"/>
                <a:cs typeface="+mn-cs"/>
              </a:rPr>
              <a:t> CC BY-SA 2.0 via Wikimedia Commons - https://commons.wikimedia.org/wiki/File:Flickr_-_Rainbirder_-_High-rise_living.jpg#/media/File:Flickr_-_Rainbirder_-_High-rise_living.jpg</a:t>
            </a:r>
          </a:p>
          <a:p>
            <a:pPr eaLnBrk="1" hangingPunct="1"/>
            <a:endParaRPr lang="en-US" dirty="0"/>
          </a:p>
        </p:txBody>
      </p:sp>
    </p:spTree>
    <p:extLst>
      <p:ext uri="{BB962C8B-B14F-4D97-AF65-F5344CB8AC3E}">
        <p14:creationId xmlns:p14="http://schemas.microsoft.com/office/powerpoint/2010/main" val="1893059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sz="1200" kern="1200" dirty="0">
                <a:solidFill>
                  <a:schemeClr val="tx1"/>
                </a:solidFill>
                <a:effectLst/>
                <a:latin typeface="Calibri" charset="0"/>
                <a:ea typeface="ＭＳ Ｐゴシック" charset="-128"/>
                <a:cs typeface="+mn-cs"/>
              </a:rPr>
              <a:t>Los tipos de alimentación, de izquierda a derecha, moviéndose hacia abajo, son 1) Comedero de néctar; 2) Insectívoro; 3) Granívoro; 4) Especialista comedor de semillas; 5) Pesca; 6) Redes (pelícano); 7) Filtrador (flamencos); 8) sondeo de superficie; 9) sondeo; 10) desnatado de superficie; 11) rapaz (come carne)</a:t>
            </a:r>
            <a:endParaRPr lang="en-US" sz="1200" kern="1200" dirty="0">
              <a:solidFill>
                <a:schemeClr val="tx1"/>
              </a:solidFill>
              <a:effectLst/>
              <a:latin typeface="Calibri" charset="0"/>
              <a:ea typeface="ＭＳ Ｐゴシック" charset="-128"/>
              <a:cs typeface="+mn-cs"/>
            </a:endParaRPr>
          </a:p>
          <a:p>
            <a:endParaRPr lang="en-US" baseline="0" dirty="0"/>
          </a:p>
          <a:p>
            <a:r>
              <a:rPr lang="es-PR" sz="1200" kern="1200" dirty="0">
                <a:solidFill>
                  <a:schemeClr val="tx1"/>
                </a:solidFill>
                <a:effectLst/>
                <a:latin typeface="Calibri" charset="0"/>
                <a:ea typeface="ＭＳ Ｐゴシック" charset="-128"/>
                <a:cs typeface="+mn-cs"/>
              </a:rPr>
              <a:t>Nuevamente, no interfiera con la discusión de los estudiantes, solo asegúrese de ayudarlo a continuar; No los corrija si se equivocan aquí.</a:t>
            </a:r>
            <a:endParaRPr lang="en-US" sz="1200" kern="1200" dirty="0">
              <a:solidFill>
                <a:schemeClr val="tx1"/>
              </a:solidFill>
              <a:effectLst/>
              <a:latin typeface="Calibri" charset="0"/>
              <a:ea typeface="ＭＳ Ｐゴシック" charset="-128"/>
              <a:cs typeface="+mn-cs"/>
            </a:endParaRPr>
          </a:p>
          <a:p>
            <a:endParaRPr lang="en-US" baseline="0" dirty="0"/>
          </a:p>
          <a:p>
            <a:r>
              <a:rPr lang="es-PR" sz="1200" kern="1200" dirty="0">
                <a:solidFill>
                  <a:schemeClr val="tx1"/>
                </a:solidFill>
                <a:effectLst/>
                <a:latin typeface="Calibri" charset="0"/>
                <a:ea typeface="ＭＳ Ｐゴシック" charset="-128"/>
                <a:cs typeface="+mn-cs"/>
              </a:rPr>
              <a:t>Diagrama de Pico de Pájaro modificado de Shyamal (original) y Jeff Dahl.</a:t>
            </a:r>
            <a:endParaRPr lang="en-US" sz="1200" kern="1200" dirty="0">
              <a:solidFill>
                <a:schemeClr val="tx1"/>
              </a:solidFill>
              <a:effectLst/>
              <a:latin typeface="Calibri" charset="0"/>
              <a:ea typeface="ＭＳ Ｐゴシック" charset="-128"/>
              <a:cs typeface="+mn-cs"/>
            </a:endParaRPr>
          </a:p>
          <a:p>
            <a:r>
              <a:rPr lang="en-US" dirty="0"/>
              <a:t> https://commons.wikimedia.org/wiki/File:BirdBeaks_named.svg</a:t>
            </a:r>
          </a:p>
        </p:txBody>
      </p:sp>
      <p:sp>
        <p:nvSpPr>
          <p:cNvPr id="4" name="Slide Number Placeholder 3"/>
          <p:cNvSpPr>
            <a:spLocks noGrp="1"/>
          </p:cNvSpPr>
          <p:nvPr>
            <p:ph type="sldNum" sz="quarter" idx="10"/>
          </p:nvPr>
        </p:nvSpPr>
        <p:spPr/>
        <p:txBody>
          <a:bodyPr/>
          <a:lstStyle/>
          <a:p>
            <a:fld id="{A8FA92D2-0FE3-4972-BE2B-AD73E9E5DEFD}" type="slidenum">
              <a:rPr lang="en-US" smtClean="0"/>
              <a:pPr/>
              <a:t>6</a:t>
            </a:fld>
            <a:endParaRPr lang="en-US"/>
          </a:p>
        </p:txBody>
      </p:sp>
    </p:spTree>
    <p:extLst>
      <p:ext uri="{BB962C8B-B14F-4D97-AF65-F5344CB8AC3E}">
        <p14:creationId xmlns:p14="http://schemas.microsoft.com/office/powerpoint/2010/main" val="253113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https://commons.wikimedia.org/wiki/File:Computer-aj_aj_ashton_01.svg </a:t>
            </a:r>
          </a:p>
        </p:txBody>
      </p:sp>
      <p:sp>
        <p:nvSpPr>
          <p:cNvPr id="4" name="Slide Number Placeholder 3"/>
          <p:cNvSpPr>
            <a:spLocks noGrp="1"/>
          </p:cNvSpPr>
          <p:nvPr>
            <p:ph type="sldNum" sz="quarter" idx="10"/>
          </p:nvPr>
        </p:nvSpPr>
        <p:spPr/>
        <p:txBody>
          <a:bodyPr/>
          <a:lstStyle/>
          <a:p>
            <a:fld id="{A8FA92D2-0FE3-4972-BE2B-AD73E9E5DEFD}" type="slidenum">
              <a:rPr lang="en-US" smtClean="0"/>
              <a:pPr/>
              <a:t>7</a:t>
            </a:fld>
            <a:endParaRPr lang="en-US"/>
          </a:p>
        </p:txBody>
      </p:sp>
    </p:spTree>
    <p:extLst>
      <p:ext uri="{BB962C8B-B14F-4D97-AF65-F5344CB8AC3E}">
        <p14:creationId xmlns:p14="http://schemas.microsoft.com/office/powerpoint/2010/main" val="91203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sz="1200" kern="1200" dirty="0">
                <a:solidFill>
                  <a:schemeClr val="tx1"/>
                </a:solidFill>
                <a:effectLst/>
                <a:latin typeface="Calibri" charset="0"/>
                <a:ea typeface="ＭＳ Ｐゴシック" charset="-128"/>
                <a:cs typeface="+mn-cs"/>
              </a:rPr>
              <a:t>Estos son ejemplos de corteza blanca versus corteza </a:t>
            </a:r>
            <a:r>
              <a:rPr lang="es-PR" sz="1200" kern="1200" dirty="0" err="1">
                <a:solidFill>
                  <a:schemeClr val="tx1"/>
                </a:solidFill>
                <a:effectLst/>
                <a:latin typeface="Calibri" charset="0"/>
                <a:ea typeface="ＭＳ Ｐゴシック" charset="-128"/>
                <a:cs typeface="+mn-cs"/>
              </a:rPr>
              <a:t>hollinosa</a:t>
            </a:r>
            <a:r>
              <a:rPr lang="es-PR" sz="1200" kern="1200" dirty="0">
                <a:solidFill>
                  <a:schemeClr val="tx1"/>
                </a:solidFill>
                <a:effectLst/>
                <a:latin typeface="Calibri" charset="0"/>
                <a:ea typeface="ＭＳ Ｐゴシック" charset="-128"/>
                <a:cs typeface="+mn-cs"/>
              </a:rPr>
              <a:t>; ambiente similar al de la polilla moteada antes y durante la revolución industrial</a:t>
            </a:r>
            <a:endParaRPr lang="en-US" sz="1200" kern="1200" dirty="0">
              <a:solidFill>
                <a:schemeClr val="tx1"/>
              </a:solidFill>
              <a:effectLst/>
              <a:latin typeface="Calibri" charset="0"/>
              <a:ea typeface="ＭＳ Ｐゴシック" charset="-128"/>
              <a:cs typeface="+mn-cs"/>
            </a:endParaRPr>
          </a:p>
        </p:txBody>
      </p:sp>
      <p:sp>
        <p:nvSpPr>
          <p:cNvPr id="4" name="Slide Number Placeholder 3"/>
          <p:cNvSpPr>
            <a:spLocks noGrp="1"/>
          </p:cNvSpPr>
          <p:nvPr>
            <p:ph type="sldNum" sz="quarter" idx="10"/>
          </p:nvPr>
        </p:nvSpPr>
        <p:spPr/>
        <p:txBody>
          <a:bodyPr/>
          <a:lstStyle/>
          <a:p>
            <a:fld id="{A8FA92D2-0FE3-4972-BE2B-AD73E9E5DEFD}" type="slidenum">
              <a:rPr lang="en-US" smtClean="0"/>
              <a:pPr/>
              <a:t>8</a:t>
            </a:fld>
            <a:endParaRPr lang="en-US"/>
          </a:p>
        </p:txBody>
      </p:sp>
    </p:spTree>
    <p:extLst>
      <p:ext uri="{BB962C8B-B14F-4D97-AF65-F5344CB8AC3E}">
        <p14:creationId xmlns:p14="http://schemas.microsoft.com/office/powerpoint/2010/main" val="3994964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sz="1200" kern="1200" dirty="0">
                <a:solidFill>
                  <a:schemeClr val="tx1"/>
                </a:solidFill>
                <a:effectLst/>
                <a:latin typeface="Calibri" charset="0"/>
                <a:ea typeface="ＭＳ Ｐゴシック" charset="-128"/>
                <a:cs typeface="+mn-cs"/>
              </a:rPr>
              <a:t>Permita que los estudiantes propongan respuestas; en este momento deberían alinearse más con la selección natural que con la herencia </a:t>
            </a:r>
            <a:r>
              <a:rPr lang="es-PR" sz="1200" kern="1200" dirty="0" err="1">
                <a:solidFill>
                  <a:schemeClr val="tx1"/>
                </a:solidFill>
                <a:effectLst/>
                <a:latin typeface="Calibri" charset="0"/>
                <a:ea typeface="ＭＳ Ｐゴシック" charset="-128"/>
                <a:cs typeface="+mn-cs"/>
              </a:rPr>
              <a:t>lamarckiana</a:t>
            </a:r>
            <a:r>
              <a:rPr lang="es-PR" sz="1200" kern="1200" dirty="0">
                <a:solidFill>
                  <a:schemeClr val="tx1"/>
                </a:solidFill>
                <a:effectLst/>
                <a:latin typeface="Calibri" charset="0"/>
                <a:ea typeface="ＭＳ Ｐゴシック" charset="-128"/>
                <a:cs typeface="+mn-cs"/>
              </a:rPr>
              <a:t>.</a:t>
            </a:r>
          </a:p>
          <a:p>
            <a:endParaRPr lang="en-US" sz="1200" kern="1200" dirty="0">
              <a:solidFill>
                <a:schemeClr val="tx1"/>
              </a:solidFill>
              <a:effectLst/>
              <a:latin typeface="Calibri" charset="0"/>
              <a:ea typeface="ＭＳ Ｐゴシック" charset="-128"/>
              <a:cs typeface="+mn-cs"/>
            </a:endParaRPr>
          </a:p>
          <a:p>
            <a:r>
              <a:rPr lang="es-PR" sz="1200" kern="1200" dirty="0" err="1">
                <a:solidFill>
                  <a:schemeClr val="tx1"/>
                </a:solidFill>
                <a:effectLst/>
                <a:latin typeface="Calibri" charset="0"/>
                <a:ea typeface="ＭＳ Ｐゴシック" charset="-128"/>
                <a:cs typeface="+mn-cs"/>
              </a:rPr>
              <a:t>Biston</a:t>
            </a:r>
            <a:r>
              <a:rPr lang="es-PR" sz="1200" kern="1200" dirty="0">
                <a:solidFill>
                  <a:schemeClr val="tx1"/>
                </a:solidFill>
                <a:effectLst/>
                <a:latin typeface="Calibri" charset="0"/>
                <a:ea typeface="ＭＳ Ｐゴシック" charset="-128"/>
                <a:cs typeface="+mn-cs"/>
              </a:rPr>
              <a:t> </a:t>
            </a:r>
            <a:r>
              <a:rPr lang="es-PR" sz="1200" kern="1200" dirty="0" err="1">
                <a:solidFill>
                  <a:schemeClr val="tx1"/>
                </a:solidFill>
                <a:effectLst/>
                <a:latin typeface="Calibri" charset="0"/>
                <a:ea typeface="ＭＳ Ｐゴシック" charset="-128"/>
                <a:cs typeface="+mn-cs"/>
              </a:rPr>
              <a:t>betularia</a:t>
            </a:r>
            <a:r>
              <a:rPr lang="es-PR" sz="1200" kern="1200" dirty="0">
                <a:solidFill>
                  <a:schemeClr val="tx1"/>
                </a:solidFill>
                <a:effectLst/>
                <a:latin typeface="Calibri" charset="0"/>
                <a:ea typeface="ＭＳ Ｐゴシック" charset="-128"/>
                <a:cs typeface="+mn-cs"/>
              </a:rPr>
              <a:t> (Mariposa del abedul) por Gilles San Martin</a:t>
            </a:r>
            <a:endParaRPr lang="en-US" sz="1200" kern="1200" dirty="0">
              <a:solidFill>
                <a:schemeClr val="tx1"/>
              </a:solidFill>
              <a:effectLst/>
              <a:latin typeface="Calibri" charset="0"/>
              <a:ea typeface="ＭＳ Ｐゴシック" charset="-128"/>
              <a:cs typeface="+mn-cs"/>
            </a:endParaRPr>
          </a:p>
          <a:p>
            <a:r>
              <a:rPr lang="en-US" dirty="0"/>
              <a:t>https://commons.wikimedia.org/wiki/File:Biston_betularia_20110529_102239_8073M.JPG</a:t>
            </a:r>
          </a:p>
        </p:txBody>
      </p:sp>
      <p:sp>
        <p:nvSpPr>
          <p:cNvPr id="4" name="Slide Number Placeholder 3"/>
          <p:cNvSpPr>
            <a:spLocks noGrp="1"/>
          </p:cNvSpPr>
          <p:nvPr>
            <p:ph type="sldNum" sz="quarter" idx="10"/>
          </p:nvPr>
        </p:nvSpPr>
        <p:spPr/>
        <p:txBody>
          <a:bodyPr/>
          <a:lstStyle/>
          <a:p>
            <a:fld id="{A8FA92D2-0FE3-4972-BE2B-AD73E9E5DEFD}" type="slidenum">
              <a:rPr lang="en-US" smtClean="0"/>
              <a:pPr/>
              <a:t>9</a:t>
            </a:fld>
            <a:endParaRPr lang="en-US"/>
          </a:p>
        </p:txBody>
      </p:sp>
    </p:spTree>
    <p:extLst>
      <p:ext uri="{BB962C8B-B14F-4D97-AF65-F5344CB8AC3E}">
        <p14:creationId xmlns:p14="http://schemas.microsoft.com/office/powerpoint/2010/main" val="246485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8AC57D4-0DFC-423D-8B8A-62C8CE739F21}" type="datetimeFigureOut">
              <a:rPr lang="en-US"/>
              <a:pPr/>
              <a:t>2/13/2024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9A110D-0DEF-4984-8782-22951679897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43107C6-AD38-41E3-ADFB-77E0E3A44545}" type="datetimeFigureOut">
              <a:rPr lang="en-US"/>
              <a:pPr/>
              <a:t>2/13/2024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3B8594-EA72-40A9-950C-6CF10BB24E7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3EC839E-B71C-444D-94A1-55921B11A415}" type="datetimeFigureOut">
              <a:rPr lang="en-US"/>
              <a:pPr/>
              <a:t>2/13/2024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D5E5CD-C1C0-409B-AC96-E0C9F379538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7C69134-7DAF-4CE2-86FE-0AFD534B2D03}" type="datetimeFigureOut">
              <a:rPr lang="en-US"/>
              <a:pPr/>
              <a:t>2/13/2024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925EE2-4F9B-4B25-8B75-03D603DD7E0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0E52E39-3A8B-497E-943D-C925473F5030}" type="datetimeFigureOut">
              <a:rPr lang="en-US"/>
              <a:pPr/>
              <a:t>2/13/2024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9D8ADF-BEBF-4167-A9D5-4833966E058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F0F219B-CC95-42E6-B5FB-A863584E65F5}" type="datetimeFigureOut">
              <a:rPr lang="en-US"/>
              <a:pPr/>
              <a:t>2/13/2024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56CC642-86D8-4273-B480-26F2926FA95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8F5C6933-C5FA-43FC-8B08-C210F4C0093D}" type="datetimeFigureOut">
              <a:rPr lang="en-US"/>
              <a:pPr/>
              <a:t>2/13/2024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50C2CED-F3F0-4B4B-91C7-22706E3FEF6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A0201FFB-2ABE-42F0-AE0B-B2FCE774E721}" type="datetimeFigureOut">
              <a:rPr lang="en-US"/>
              <a:pPr/>
              <a:t>2/13/2024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A30ABBAE-BAFE-4E98-AAAF-71A5F3CA996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8806272-4DF8-4F89-92E3-5FA03D3742C3}" type="datetimeFigureOut">
              <a:rPr lang="en-US"/>
              <a:pPr/>
              <a:t>2/13/2024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AD24C50-DFDE-45E7-B932-E8CFFC191A5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9A8E7D9-EA50-4DC3-BAB0-E4689FF10FB7}" type="datetimeFigureOut">
              <a:rPr lang="en-US"/>
              <a:pPr/>
              <a:t>2/13/2024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0C9BF1A-7789-4AB1-8212-8F7030C24EE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56130EA-8A9D-45B7-8D53-E573B7E250B6}" type="datetimeFigureOut">
              <a:rPr lang="en-US"/>
              <a:pPr/>
              <a:t>2/13/2024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FDEC8DB-5878-4C59-8A19-7575ACB182E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227E240-424C-4218-832B-1BD7C0AF85B8}" type="datetimeFigureOut">
              <a:rPr lang="en-US"/>
              <a:pPr/>
              <a:t>2/13/2024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5A4D7031-97E8-4F61-87B2-E242D3D1E6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commons.wikimedia.org/wiki/File:Flickr_-_Rainbirder_-_High-rise_living.jpg%23/media/File:Flickr_-_Rainbirder_-_High-rise_living.jpg" TargetMode="External"/><Relationship Id="rId13" Type="http://schemas.openxmlformats.org/officeDocument/2006/relationships/hyperlink" Target="https://commons.wikimedia.org/wiki/File:Biston_betularia(js)01_Lodz(Poland).jpg)" TargetMode="External"/><Relationship Id="rId3" Type="http://schemas.openxmlformats.org/officeDocument/2006/relationships/hyperlink" Target="https://commons.wikimedia.org/wiki/File:Red-eyed_Treefrog_(Agalychnis_callidryas).jpg)" TargetMode="External"/><Relationship Id="rId7" Type="http://schemas.openxmlformats.org/officeDocument/2006/relationships/hyperlink" Target="https://commons.wikimedia.org/wiki/File:BabyMasaiGiraffe1.jpg" TargetMode="External"/><Relationship Id="rId12" Type="http://schemas.openxmlformats.org/officeDocument/2006/relationships/hyperlink" Target="https://commons.wikimedia.org/wiki/File:Biston_betularia(js)02_Lodz(Poland).jpg)" TargetMode="External"/><Relationship Id="rId2" Type="http://schemas.openxmlformats.org/officeDocument/2006/relationships/hyperlink" Target="https://commons.wikimedia.org/wiki/File:Starr_050107-2956_Hibiscus_rosa-sinensis.jpg" TargetMode="External"/><Relationship Id="rId1" Type="http://schemas.openxmlformats.org/officeDocument/2006/relationships/slideLayout" Target="../slideLayouts/slideLayout2.xml"/><Relationship Id="rId6" Type="http://schemas.openxmlformats.org/officeDocument/2006/relationships/hyperlink" Target="https://commons.wikimedia.org/wiki/File:Giraffe_feeding,_Tanzania_crop.jpg" TargetMode="External"/><Relationship Id="rId11" Type="http://schemas.openxmlformats.org/officeDocument/2006/relationships/hyperlink" Target="https://commons.wikimedia.org/wiki/File:Biston_betularia_20110529_102239_8073M.JPG" TargetMode="External"/><Relationship Id="rId5" Type="http://schemas.openxmlformats.org/officeDocument/2006/relationships/hyperlink" Target="https://commons.wikimedia.org/wiki/File:Giraffe_interaction.jpg%23/media/File:Giraffe_interaction.jpg" TargetMode="External"/><Relationship Id="rId10" Type="http://schemas.openxmlformats.org/officeDocument/2006/relationships/hyperlink" Target="https://commons.wikimedia.org/wiki/File:Computer-aj_aj_ashton_01.svg" TargetMode="External"/><Relationship Id="rId4" Type="http://schemas.openxmlformats.org/officeDocument/2006/relationships/hyperlink" Target="https://commons.wikimedia.org/wiki/File:Vermillion_Flycatcher.jpg" TargetMode="External"/><Relationship Id="rId9" Type="http://schemas.openxmlformats.org/officeDocument/2006/relationships/hyperlink" Target="https://commons.wikimedia.org/wiki/File:BirdBeaks_named.sv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commons.wikimedia.org/wiki/File:Circaetus_gallicus_claw.jpg%23/media/File:Circaetus_gallicus_claw.jpg" TargetMode="External"/><Relationship Id="rId3" Type="http://schemas.openxmlformats.org/officeDocument/2006/relationships/hyperlink" Target="https://commons.wikimedia.org/wiki/File:Phlogophora_meticulosa,_Achateule_1.JPG%23/media/File:Phlogophora_meticulosa,_Achateule_1.JPG" TargetMode="External"/><Relationship Id="rId7" Type="http://schemas.openxmlformats.org/officeDocument/2006/relationships/hyperlink" Target="https://commons.wikimedia.org/wiki/File:Rico_-_Albino_Alligator.jpg%23/media/File:Rico_-_Albino_Alligator.jpg" TargetMode="External"/><Relationship Id="rId2" Type="http://schemas.openxmlformats.org/officeDocument/2006/relationships/hyperlink" Target="https://commons.wikimedia.org/wiki/File:Vector_diagram_of_laboratory_mouse_(black_and_white).svg)" TargetMode="External"/><Relationship Id="rId1" Type="http://schemas.openxmlformats.org/officeDocument/2006/relationships/slideLayout" Target="../slideLayouts/slideLayout2.xml"/><Relationship Id="rId6" Type="http://schemas.openxmlformats.org/officeDocument/2006/relationships/hyperlink" Target="https://commons.wikimedia.org/wiki/File:Purple_Honeycreeper_(Cyanerpes_caeruleus)_(13962727398).jpg)" TargetMode="External"/><Relationship Id="rId5" Type="http://schemas.openxmlformats.org/officeDocument/2006/relationships/hyperlink" Target="https://commons.wikimedia.org/wiki/File:Golden_retriever_puppies_4_wk.jpg" TargetMode="External"/><Relationship Id="rId10" Type="http://schemas.openxmlformats.org/officeDocument/2006/relationships/hyperlink" Target="https://commons.wikimedia.org/wiki/File:Gecko_regenerating_tail.jpg" TargetMode="External"/><Relationship Id="rId4" Type="http://schemas.openxmlformats.org/officeDocument/2006/relationships/hyperlink" Target="https://commons.wikimedia.org/wiki/File:Fjellrev_pho.jpg%23/media/File:Fjellrev_pho.jpg" TargetMode="External"/><Relationship Id="rId9" Type="http://schemas.openxmlformats.org/officeDocument/2006/relationships/hyperlink" Target="https://commons.wikimedia.org/wiki/File:Siler_pincushion_cactus_(Pediocactus_sileri)_(6307401470).jp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0"/>
            <a:ext cx="9144000" cy="2199217"/>
          </a:xfrm>
        </p:spPr>
        <p:txBody>
          <a:bodyPr/>
          <a:lstStyle/>
          <a:p>
            <a:r>
              <a:rPr lang="es-PR" dirty="0"/>
              <a:t>Adaptación versus Selección Natural</a:t>
            </a:r>
            <a:endParaRPr lang="en-US" dirty="0"/>
          </a:p>
        </p:txBody>
      </p:sp>
      <p:sp>
        <p:nvSpPr>
          <p:cNvPr id="14342" name="Line 7"/>
          <p:cNvSpPr>
            <a:spLocks noChangeShapeType="1"/>
          </p:cNvSpPr>
          <p:nvPr/>
        </p:nvSpPr>
        <p:spPr bwMode="auto">
          <a:xfrm>
            <a:off x="1150407" y="1887008"/>
            <a:ext cx="6842126" cy="0"/>
          </a:xfrm>
          <a:prstGeom prst="line">
            <a:avLst/>
          </a:prstGeom>
          <a:noFill/>
          <a:ln w="38100">
            <a:solidFill>
              <a:schemeClr val="tx1"/>
            </a:solidFill>
            <a:round/>
            <a:headEnd/>
            <a:tailEnd/>
          </a:ln>
        </p:spPr>
        <p:txBody>
          <a:bodyPr wrap="none" anchor="ctr"/>
          <a:lstStyle/>
          <a:p>
            <a:endParaRPr lang="en-US"/>
          </a:p>
        </p:txBody>
      </p:sp>
      <p:sp>
        <p:nvSpPr>
          <p:cNvPr id="2" name="TextBox 1"/>
          <p:cNvSpPr txBox="1"/>
          <p:nvPr/>
        </p:nvSpPr>
        <p:spPr>
          <a:xfrm>
            <a:off x="1661988" y="5727032"/>
            <a:ext cx="6023957" cy="461665"/>
          </a:xfrm>
          <a:prstGeom prst="rect">
            <a:avLst/>
          </a:prstGeom>
          <a:noFill/>
        </p:spPr>
        <p:txBody>
          <a:bodyPr wrap="none" rtlCol="0">
            <a:spAutoFit/>
          </a:bodyPr>
          <a:lstStyle/>
          <a:p>
            <a:r>
              <a:rPr lang="en-US" dirty="0"/>
              <a:t>**</a:t>
            </a:r>
            <a:r>
              <a:rPr lang="es-PR" dirty="0"/>
              <a:t>Tome su preprueba antes de comenzar</a:t>
            </a:r>
            <a:r>
              <a:rPr lang="en-US" dirty="0"/>
              <a:t>**</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56270" y="2573867"/>
            <a:ext cx="2651760" cy="2425471"/>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0408" y="2573868"/>
            <a:ext cx="2651760" cy="2425471"/>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62132" y="2573868"/>
            <a:ext cx="2651760" cy="2436752"/>
          </a:xfrm>
          <a:prstGeom prst="rect">
            <a:avLst/>
          </a:prstGeom>
        </p:spPr>
      </p:pic>
      <p:sp>
        <p:nvSpPr>
          <p:cNvPr id="8" name="TextBox 7">
            <a:extLst>
              <a:ext uri="{FF2B5EF4-FFF2-40B4-BE49-F238E27FC236}">
                <a16:creationId xmlns:a16="http://schemas.microsoft.com/office/drawing/2014/main" id="{901BABFA-80A8-4BFC-9C73-9C5B6ADE84D8}"/>
              </a:ext>
            </a:extLst>
          </p:cNvPr>
          <p:cNvSpPr txBox="1"/>
          <p:nvPr/>
        </p:nvSpPr>
        <p:spPr>
          <a:xfrm>
            <a:off x="2596089" y="2003425"/>
            <a:ext cx="3950762" cy="369332"/>
          </a:xfrm>
          <a:prstGeom prst="rect">
            <a:avLst/>
          </a:prstGeom>
          <a:noFill/>
        </p:spPr>
        <p:txBody>
          <a:bodyPr wrap="none" rtlCol="0">
            <a:spAutoFit/>
          </a:bodyPr>
          <a:lstStyle/>
          <a:p>
            <a:r>
              <a:rPr lang="es-PR" sz="1800" b="1" i="1" dirty="0"/>
              <a:t>Traducido por:</a:t>
            </a:r>
            <a:r>
              <a:rPr lang="es-PR" sz="1800" b="1" dirty="0"/>
              <a:t> </a:t>
            </a:r>
            <a:r>
              <a:rPr lang="es-PR" sz="1800" b="1" i="1" dirty="0"/>
              <a:t>Adriana C. Crespo </a:t>
            </a:r>
            <a:endParaRPr lang="en-US" sz="18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3769"/>
            <a:ext cx="8229600" cy="4525963"/>
          </a:xfrm>
        </p:spPr>
        <p:txBody>
          <a:bodyPr/>
          <a:lstStyle/>
          <a:p>
            <a:pPr marL="0" indent="0" algn="ctr">
              <a:buNone/>
            </a:pPr>
            <a:r>
              <a:rPr lang="en-US" b="1" dirty="0" err="1"/>
              <a:t>Eschucha</a:t>
            </a:r>
            <a:r>
              <a:rPr lang="en-US" b="1" dirty="0"/>
              <a:t> y </a:t>
            </a:r>
            <a:r>
              <a:rPr lang="en-US" b="1" dirty="0" err="1"/>
              <a:t>Habla</a:t>
            </a:r>
            <a:endParaRPr lang="en-US" b="1" dirty="0"/>
          </a:p>
          <a:p>
            <a:pPr marL="0" lvl="0" indent="0">
              <a:buNone/>
            </a:pPr>
            <a:r>
              <a:rPr lang="es-PR" sz="2800" dirty="0"/>
              <a:t>1. Discuta las ideas de Lamarck y Darwin. ¿Qué teoría impulsa la aparición de adaptaciones?</a:t>
            </a:r>
            <a:endParaRPr lang="en-US" sz="2800" dirty="0"/>
          </a:p>
          <a:p>
            <a:pPr marL="0" lvl="0" indent="0">
              <a:buNone/>
            </a:pPr>
            <a:r>
              <a:rPr lang="es-PR" sz="2800" dirty="0"/>
              <a:t>2. Si no hubiera existido ninguna transformación oscura en el arroz o en las polillas, ¿qué podría haber sucedido?</a:t>
            </a:r>
            <a:endParaRPr lang="en-US" sz="2800" dirty="0"/>
          </a:p>
          <a:p>
            <a:pPr marL="0" lvl="0" indent="0">
              <a:buNone/>
            </a:pPr>
            <a:r>
              <a:rPr lang="es-PR" sz="2800" dirty="0"/>
              <a:t>3. Si más cambios afectaran a una población de arroz o polillas a lo largo del tiempo, ¿podrían llegar a ser lo suficientemente diferentes como para ser una nueva especie?</a:t>
            </a:r>
            <a:endParaRPr lang="en-US" sz="28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1150" y="4926739"/>
            <a:ext cx="2544602" cy="169534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8250" y="4926739"/>
            <a:ext cx="2544603" cy="1695342"/>
          </a:xfrm>
          <a:prstGeom prst="rect">
            <a:avLst/>
          </a:prstGeom>
        </p:spPr>
      </p:pic>
    </p:spTree>
    <p:extLst>
      <p:ext uri="{BB962C8B-B14F-4D97-AF65-F5344CB8AC3E}">
        <p14:creationId xmlns:p14="http://schemas.microsoft.com/office/powerpoint/2010/main" val="345406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610"/>
            <a:ext cx="8229600" cy="2108200"/>
          </a:xfrm>
        </p:spPr>
        <p:txBody>
          <a:bodyPr/>
          <a:lstStyle/>
          <a:p>
            <a:pPr marL="0" indent="0" algn="ctr">
              <a:buNone/>
            </a:pPr>
            <a:r>
              <a:rPr lang="en-US" b="1" dirty="0" err="1"/>
              <a:t>Tiempo</a:t>
            </a:r>
            <a:r>
              <a:rPr lang="en-US" b="1" dirty="0"/>
              <a:t> de </a:t>
            </a:r>
            <a:r>
              <a:rPr lang="en-US" b="1" dirty="0" err="1"/>
              <a:t>conversación</a:t>
            </a:r>
            <a:endParaRPr lang="en-US" dirty="0"/>
          </a:p>
          <a:p>
            <a:pPr marL="0" indent="0" algn="ctr">
              <a:buNone/>
            </a:pPr>
            <a:r>
              <a:rPr lang="es-PR" dirty="0"/>
              <a:t>Weismann cortó las colas de muchas generaciones de ratones, los </a:t>
            </a:r>
            <a:r>
              <a:rPr lang="es-PR" dirty="0" err="1"/>
              <a:t>crió</a:t>
            </a:r>
            <a:r>
              <a:rPr lang="es-PR" dirty="0"/>
              <a:t> y observó cómo era su descendencia. ¿Qué crees que descubrió? ¿Apoya esto las ideas de Lamarck o de Darwin?</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455" y="3938940"/>
            <a:ext cx="4225090" cy="2739556"/>
          </a:xfrm>
          <a:prstGeom prst="rect">
            <a:avLst/>
          </a:prstGeom>
        </p:spPr>
      </p:pic>
    </p:spTree>
    <p:extLst>
      <p:ext uri="{BB962C8B-B14F-4D97-AF65-F5344CB8AC3E}">
        <p14:creationId xmlns:p14="http://schemas.microsoft.com/office/powerpoint/2010/main" val="3861348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3137"/>
            <a:ext cx="8229600" cy="4525963"/>
          </a:xfrm>
        </p:spPr>
        <p:txBody>
          <a:bodyPr/>
          <a:lstStyle/>
          <a:p>
            <a:pPr marL="0" indent="0" algn="ctr">
              <a:buNone/>
            </a:pPr>
            <a:r>
              <a:rPr lang="en-US" b="1" dirty="0" err="1"/>
              <a:t>Tiempo</a:t>
            </a:r>
            <a:r>
              <a:rPr lang="en-US" b="1" dirty="0"/>
              <a:t> de </a:t>
            </a:r>
            <a:r>
              <a:rPr lang="en-US" b="1" dirty="0" err="1"/>
              <a:t>conversación</a:t>
            </a:r>
            <a:endParaRPr lang="en-US" b="1" dirty="0"/>
          </a:p>
          <a:p>
            <a:pPr marL="0" lvl="0" indent="0">
              <a:buNone/>
            </a:pPr>
            <a:r>
              <a:rPr lang="es-PR" sz="3000" dirty="0"/>
              <a:t>1. ¿Cómo puede un rasgo beneficiar a un individuo?</a:t>
            </a:r>
            <a:endParaRPr lang="en-US" sz="3000" dirty="0"/>
          </a:p>
          <a:p>
            <a:pPr marL="0" lvl="0" indent="0">
              <a:buNone/>
            </a:pPr>
            <a:r>
              <a:rPr lang="es-PR" sz="3000" dirty="0"/>
              <a:t>2. ¿Qué significa "supervivencia del más apto"?</a:t>
            </a:r>
            <a:endParaRPr lang="en-US" sz="3000" dirty="0"/>
          </a:p>
          <a:p>
            <a:pPr marL="0" lvl="0" indent="0">
              <a:buNone/>
            </a:pPr>
            <a:r>
              <a:rPr lang="en-US" sz="3000" dirty="0"/>
              <a:t>3. ¿</a:t>
            </a:r>
            <a:r>
              <a:rPr lang="en-US" sz="3000" dirty="0" err="1"/>
              <a:t>Cómo</a:t>
            </a:r>
            <a:r>
              <a:rPr lang="en-US" sz="3000" dirty="0"/>
              <a:t> </a:t>
            </a:r>
            <a:r>
              <a:rPr lang="en-US" sz="3000" dirty="0" err="1"/>
              <a:t>comienza</a:t>
            </a:r>
            <a:r>
              <a:rPr lang="en-US" sz="3000" dirty="0"/>
              <a:t> una </a:t>
            </a:r>
            <a:r>
              <a:rPr lang="en-US" sz="3000" dirty="0" err="1"/>
              <a:t>adaptación</a:t>
            </a:r>
            <a:r>
              <a:rPr lang="en-US" sz="3000" dirty="0"/>
              <a:t>?</a:t>
            </a:r>
          </a:p>
          <a:p>
            <a:pPr marL="0" lvl="0" indent="0">
              <a:buNone/>
            </a:pPr>
            <a:r>
              <a:rPr lang="es-PR" sz="3000" dirty="0"/>
              <a:t>4. ¿Cómo se propaga un rasgo dentro de una población?</a:t>
            </a:r>
            <a:endParaRPr lang="en-US" sz="3000" dirty="0"/>
          </a:p>
          <a:p>
            <a:pPr marL="0" lvl="0" indent="0">
              <a:buNone/>
            </a:pPr>
            <a:r>
              <a:rPr lang="es-PR" sz="3000" dirty="0"/>
              <a:t>5. ¿Qué factores podrían hacer que algunos animales sobrevivan mientras que otros no?</a:t>
            </a:r>
            <a:endParaRPr lang="en-US" sz="3000" dirty="0"/>
          </a:p>
          <a:p>
            <a:endParaRPr lang="en-US" sz="30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6783" y="4667250"/>
            <a:ext cx="3218065" cy="1895573"/>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24450" y="4667250"/>
            <a:ext cx="2479508" cy="1907314"/>
          </a:xfrm>
          <a:prstGeom prst="rect">
            <a:avLst/>
          </a:prstGeom>
        </p:spPr>
      </p:pic>
    </p:spTree>
    <p:extLst>
      <p:ext uri="{BB962C8B-B14F-4D97-AF65-F5344CB8AC3E}">
        <p14:creationId xmlns:p14="http://schemas.microsoft.com/office/powerpoint/2010/main" val="401023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a:t>Habla</a:t>
            </a:r>
            <a:r>
              <a:rPr lang="en-US" sz="3200" b="1" dirty="0"/>
              <a:t> y </a:t>
            </a:r>
            <a:r>
              <a:rPr lang="en-US" sz="3200" b="1" dirty="0" err="1"/>
              <a:t>Eschucha</a:t>
            </a:r>
            <a:endParaRPr lang="en-US" sz="3200" dirty="0"/>
          </a:p>
        </p:txBody>
      </p:sp>
      <p:sp>
        <p:nvSpPr>
          <p:cNvPr id="3" name="Content Placeholder 2"/>
          <p:cNvSpPr>
            <a:spLocks noGrp="1"/>
          </p:cNvSpPr>
          <p:nvPr>
            <p:ph idx="1"/>
          </p:nvPr>
        </p:nvSpPr>
        <p:spPr>
          <a:xfrm>
            <a:off x="457200" y="1263315"/>
            <a:ext cx="8229600" cy="4525963"/>
          </a:xfrm>
        </p:spPr>
        <p:txBody>
          <a:bodyPr/>
          <a:lstStyle/>
          <a:p>
            <a:pPr marL="0" indent="0">
              <a:buNone/>
            </a:pPr>
            <a:r>
              <a:rPr lang="en-US" dirty="0" err="1"/>
              <a:t>Defina</a:t>
            </a:r>
            <a:r>
              <a:rPr lang="en-US" dirty="0"/>
              <a:t>:</a:t>
            </a:r>
          </a:p>
          <a:p>
            <a:endParaRPr lang="en-US" dirty="0"/>
          </a:p>
          <a:p>
            <a:pPr marL="0" lvl="0" indent="0">
              <a:buNone/>
            </a:pPr>
            <a:r>
              <a:rPr lang="en-US" dirty="0"/>
              <a:t>1. </a:t>
            </a:r>
            <a:r>
              <a:rPr lang="en-US" dirty="0" err="1"/>
              <a:t>Aptitud</a:t>
            </a:r>
            <a:r>
              <a:rPr lang="en-US" dirty="0"/>
              <a:t> </a:t>
            </a:r>
          </a:p>
          <a:p>
            <a:pPr marL="0" lvl="0" indent="0">
              <a:buNone/>
            </a:pPr>
            <a:r>
              <a:rPr lang="en-US" dirty="0"/>
              <a:t>2. </a:t>
            </a:r>
            <a:r>
              <a:rPr lang="en-US" dirty="0" err="1"/>
              <a:t>Adaptación</a:t>
            </a:r>
            <a:endParaRPr lang="en-US" dirty="0"/>
          </a:p>
          <a:p>
            <a:pPr marL="0" lvl="0" indent="0">
              <a:buNone/>
            </a:pPr>
            <a:r>
              <a:rPr lang="en-US" dirty="0"/>
              <a:t>3. </a:t>
            </a:r>
            <a:r>
              <a:rPr lang="en-US" dirty="0" err="1"/>
              <a:t>Selección</a:t>
            </a:r>
            <a:r>
              <a:rPr lang="en-US" dirty="0"/>
              <a:t> natural</a:t>
            </a:r>
          </a:p>
          <a:p>
            <a:pPr marL="0" lvl="0" indent="0">
              <a:buNone/>
            </a:pPr>
            <a:r>
              <a:rPr lang="en-US" dirty="0"/>
              <a:t>4. </a:t>
            </a:r>
            <a:r>
              <a:rPr lang="en-US" dirty="0" err="1"/>
              <a:t>Heredabilidad</a:t>
            </a:r>
            <a:endParaRPr lang="en-US" dirty="0"/>
          </a:p>
          <a:p>
            <a:pPr marL="0" lvl="0" indent="0">
              <a:buNone/>
            </a:pPr>
            <a:r>
              <a:rPr lang="en-US" dirty="0"/>
              <a:t>5. </a:t>
            </a:r>
            <a:r>
              <a:rPr lang="en-US" dirty="0" err="1"/>
              <a:t>Mutación</a:t>
            </a:r>
            <a:endParaRPr lang="en-US" dirty="0"/>
          </a:p>
          <a:p>
            <a:pPr marL="0" indent="0">
              <a:buNone/>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2063797"/>
            <a:ext cx="2438400" cy="1618488"/>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r="-385"/>
          <a:stretch/>
        </p:blipFill>
        <p:spPr>
          <a:xfrm>
            <a:off x="3441834" y="4197223"/>
            <a:ext cx="2011680" cy="1592055"/>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l="-3207"/>
          <a:stretch/>
        </p:blipFill>
        <p:spPr>
          <a:xfrm>
            <a:off x="6070581" y="4196670"/>
            <a:ext cx="2123477" cy="1592608"/>
          </a:xfrm>
          <a:prstGeom prst="rect">
            <a:avLst/>
          </a:prstGeom>
        </p:spPr>
      </p:pic>
    </p:spTree>
    <p:extLst>
      <p:ext uri="{BB962C8B-B14F-4D97-AF65-F5344CB8AC3E}">
        <p14:creationId xmlns:p14="http://schemas.microsoft.com/office/powerpoint/2010/main" val="3704330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143000"/>
          </a:xfrm>
        </p:spPr>
        <p:txBody>
          <a:bodyPr/>
          <a:lstStyle/>
          <a:p>
            <a:r>
              <a:rPr lang="en-US" sz="3200" b="1" dirty="0" err="1"/>
              <a:t>Habla</a:t>
            </a:r>
            <a:r>
              <a:rPr lang="en-US" sz="3200" b="1" dirty="0"/>
              <a:t> y </a:t>
            </a:r>
            <a:r>
              <a:rPr lang="en-US" sz="3200" b="1" dirty="0" err="1"/>
              <a:t>Eschucha</a:t>
            </a:r>
            <a:endParaRPr lang="en-US" sz="3200" dirty="0"/>
          </a:p>
        </p:txBody>
      </p:sp>
      <p:sp>
        <p:nvSpPr>
          <p:cNvPr id="40962" name="Text Box 4"/>
          <p:cNvSpPr txBox="1">
            <a:spLocks noChangeArrowheads="1"/>
          </p:cNvSpPr>
          <p:nvPr/>
        </p:nvSpPr>
        <p:spPr bwMode="auto">
          <a:xfrm>
            <a:off x="348456" y="728355"/>
            <a:ext cx="8447087" cy="5509200"/>
          </a:xfrm>
          <a:prstGeom prst="rect">
            <a:avLst/>
          </a:prstGeom>
          <a:noFill/>
          <a:ln w="9525">
            <a:noFill/>
            <a:miter lim="800000"/>
            <a:headEnd/>
            <a:tailEnd/>
          </a:ln>
        </p:spPr>
        <p:txBody>
          <a:bodyPr>
            <a:spAutoFit/>
          </a:bodyPr>
          <a:lstStyle/>
          <a:p>
            <a:pPr algn="ctr">
              <a:spcBef>
                <a:spcPct val="50000"/>
              </a:spcBef>
            </a:pPr>
            <a:r>
              <a:rPr lang="en-US" sz="3200" dirty="0">
                <a:latin typeface="Calibri" charset="0"/>
              </a:rPr>
              <a:t>1. </a:t>
            </a:r>
            <a:r>
              <a:rPr lang="es-PR" sz="3200" dirty="0">
                <a:latin typeface="+mj-lt"/>
              </a:rPr>
              <a:t>¿Cómo aplican estas ideas a otros ejemplos de adaptaciones? (p. ej., ¿Patas de pájaros, cactus y plagas de insectos?)</a:t>
            </a:r>
            <a:endParaRPr lang="en-US" sz="3200" dirty="0">
              <a:latin typeface="+mj-lt"/>
            </a:endParaRPr>
          </a:p>
          <a:p>
            <a:pPr>
              <a:spcBef>
                <a:spcPct val="50000"/>
              </a:spcBef>
            </a:pPr>
            <a:endParaRPr lang="en-US" sz="3200" dirty="0">
              <a:latin typeface="Calibri" charset="0"/>
            </a:endParaRPr>
          </a:p>
          <a:p>
            <a:pPr>
              <a:spcBef>
                <a:spcPct val="50000"/>
              </a:spcBef>
            </a:pPr>
            <a:endParaRPr lang="en-US" sz="3200" dirty="0">
              <a:latin typeface="Calibri" charset="0"/>
            </a:endParaRPr>
          </a:p>
          <a:p>
            <a:pPr>
              <a:spcBef>
                <a:spcPct val="50000"/>
              </a:spcBef>
            </a:pPr>
            <a:endParaRPr lang="en-US" sz="3200" dirty="0">
              <a:latin typeface="Calibri" charset="0"/>
            </a:endParaRPr>
          </a:p>
          <a:p>
            <a:pPr algn="ctr">
              <a:spcBef>
                <a:spcPct val="50000"/>
              </a:spcBef>
            </a:pPr>
            <a:r>
              <a:rPr lang="en-US" sz="3200" dirty="0">
                <a:latin typeface="Calibri" charset="0"/>
              </a:rPr>
              <a:t>2. </a:t>
            </a:r>
            <a:r>
              <a:rPr lang="es-PR" sz="3200" dirty="0">
                <a:latin typeface="+mj-lt"/>
              </a:rPr>
              <a:t>¿Cuáles son algunas adaptaciones humanas y cómo aumentan nuestro éxito reproductivo (aptitud) en el contexto de nuestro hábitat?</a:t>
            </a:r>
            <a:endParaRPr lang="en-US" sz="3200" dirty="0">
              <a:latin typeface="+mj-lt"/>
            </a:endParaRPr>
          </a:p>
        </p:txBody>
      </p:sp>
      <p:pic>
        <p:nvPicPr>
          <p:cNvPr id="40966" name="Picture 6" descr="potatoe beetle"/>
          <p:cNvPicPr>
            <a:picLocks noChangeAspect="1" noChangeArrowheads="1"/>
          </p:cNvPicPr>
          <p:nvPr/>
        </p:nvPicPr>
        <p:blipFill>
          <a:blip r:embed="rId3"/>
          <a:srcRect/>
          <a:stretch>
            <a:fillRect/>
          </a:stretch>
        </p:blipFill>
        <p:spPr bwMode="auto">
          <a:xfrm>
            <a:off x="6016105" y="2456789"/>
            <a:ext cx="2678541" cy="1944422"/>
          </a:xfrm>
          <a:prstGeom prst="rect">
            <a:avLst/>
          </a:prstGeom>
          <a:noFill/>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7356" y="2690696"/>
            <a:ext cx="1371600" cy="1581912"/>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524" y="2528431"/>
            <a:ext cx="1134697" cy="1801138"/>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22092" y="2270093"/>
            <a:ext cx="1615413" cy="242311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sz="3200" b="1" dirty="0"/>
              <a:t>Últimos Pasos</a:t>
            </a:r>
            <a:endParaRPr lang="en-US" sz="3200" dirty="0"/>
          </a:p>
        </p:txBody>
      </p:sp>
      <p:sp>
        <p:nvSpPr>
          <p:cNvPr id="3" name="Content Placeholder 2"/>
          <p:cNvSpPr>
            <a:spLocks noGrp="1"/>
          </p:cNvSpPr>
          <p:nvPr>
            <p:ph idx="1"/>
          </p:nvPr>
        </p:nvSpPr>
        <p:spPr>
          <a:xfrm>
            <a:off x="457200" y="1600200"/>
            <a:ext cx="5281863" cy="4525963"/>
          </a:xfrm>
        </p:spPr>
        <p:txBody>
          <a:bodyPr/>
          <a:lstStyle/>
          <a:p>
            <a:pPr lvl="0"/>
            <a:r>
              <a:rPr lang="es-PR" dirty="0"/>
              <a:t>Realice la </a:t>
            </a:r>
            <a:r>
              <a:rPr lang="es-PR" dirty="0" err="1"/>
              <a:t>postprueba</a:t>
            </a:r>
            <a:r>
              <a:rPr lang="es-PR" dirty="0"/>
              <a:t> (dice POST en la esquina superior izquierda)</a:t>
            </a:r>
            <a:endParaRPr lang="en-US" dirty="0"/>
          </a:p>
          <a:p>
            <a:pPr lvl="0"/>
            <a:r>
              <a:rPr lang="es-PR" dirty="0"/>
              <a:t>Discuta una posible ampliación de la tarea.</a:t>
            </a:r>
            <a:endParaRPr lang="en-US" dirty="0"/>
          </a:p>
          <a:p>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3600" y="1217595"/>
            <a:ext cx="2743200" cy="5120640"/>
          </a:xfrm>
          <a:prstGeom prst="rect">
            <a:avLst/>
          </a:prstGeom>
        </p:spPr>
      </p:pic>
    </p:spTree>
    <p:extLst>
      <p:ext uri="{BB962C8B-B14F-4D97-AF65-F5344CB8AC3E}">
        <p14:creationId xmlns:p14="http://schemas.microsoft.com/office/powerpoint/2010/main" val="459209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227"/>
            <a:ext cx="8229600" cy="651794"/>
          </a:xfrm>
        </p:spPr>
        <p:txBody>
          <a:bodyPr/>
          <a:lstStyle/>
          <a:p>
            <a:r>
              <a:rPr lang="es-PR" sz="3200" dirty="0"/>
              <a:t>Créditos de las imágenes</a:t>
            </a:r>
            <a:endParaRPr lang="en-US" sz="3200" dirty="0"/>
          </a:p>
        </p:txBody>
      </p:sp>
      <p:sp>
        <p:nvSpPr>
          <p:cNvPr id="3" name="Content Placeholder 2"/>
          <p:cNvSpPr>
            <a:spLocks noGrp="1"/>
          </p:cNvSpPr>
          <p:nvPr>
            <p:ph idx="1"/>
          </p:nvPr>
        </p:nvSpPr>
        <p:spPr>
          <a:xfrm>
            <a:off x="300789" y="770021"/>
            <a:ext cx="8229600" cy="6172201"/>
          </a:xfrm>
        </p:spPr>
        <p:txBody>
          <a:bodyPr/>
          <a:lstStyle/>
          <a:p>
            <a:pPr marL="0" indent="0" eaLnBrk="1" hangingPunct="1">
              <a:buNone/>
            </a:pPr>
            <a:r>
              <a:rPr lang="es-PR" sz="1000" b="1" dirty="0"/>
              <a:t>Diapositiva</a:t>
            </a:r>
            <a:r>
              <a:rPr lang="en-US" sz="1000" b="1" dirty="0"/>
              <a:t> 1:</a:t>
            </a:r>
          </a:p>
          <a:p>
            <a:pPr marL="0" indent="0" eaLnBrk="1" hangingPunct="1">
              <a:buNone/>
            </a:pPr>
            <a:r>
              <a:rPr lang="en-US" sz="1000" dirty="0"/>
              <a:t>Hibiscus by Forest &amp; Kim Starr  (</a:t>
            </a:r>
            <a:r>
              <a:rPr lang="en-US" sz="1000" dirty="0">
                <a:hlinkClick r:id="rId2"/>
              </a:rPr>
              <a:t>https://commons.wikimedia.org/wiki/File:Starr_050107-2956_Hibiscus_rosa-sinensis.jpg</a:t>
            </a:r>
            <a:r>
              <a:rPr lang="en-US" sz="1000" dirty="0"/>
              <a:t>)</a:t>
            </a:r>
          </a:p>
          <a:p>
            <a:pPr marL="0" indent="0" eaLnBrk="1" hangingPunct="1">
              <a:spcBef>
                <a:spcPct val="30000"/>
              </a:spcBef>
              <a:buNone/>
              <a:defRPr/>
            </a:pPr>
            <a:r>
              <a:rPr lang="en-US" sz="1000" dirty="0"/>
              <a:t>Red-eyed </a:t>
            </a:r>
            <a:r>
              <a:rPr lang="en-US" sz="1000" dirty="0" err="1"/>
              <a:t>treefrog</a:t>
            </a:r>
            <a:r>
              <a:rPr lang="en-US" sz="1000" dirty="0"/>
              <a:t> by Brian </a:t>
            </a:r>
            <a:r>
              <a:rPr lang="en-US" sz="1000" dirty="0" err="1"/>
              <a:t>Gratwicke</a:t>
            </a:r>
            <a:r>
              <a:rPr lang="en-US" sz="1000" dirty="0"/>
              <a:t> (</a:t>
            </a:r>
            <a:r>
              <a:rPr lang="en-US" sz="1000" dirty="0">
                <a:hlinkClick r:id="rId3"/>
              </a:rPr>
              <a:t>https://commons.wikimedia.org/wiki/File:Red-eyed_Treefrog_(Agalychnis_callidryas).jpg)</a:t>
            </a:r>
            <a:endParaRPr lang="en-US" sz="1000" dirty="0"/>
          </a:p>
          <a:p>
            <a:pPr marL="0" indent="0" eaLnBrk="1" hangingPunct="1">
              <a:buNone/>
            </a:pPr>
            <a:r>
              <a:rPr lang="en-US" sz="1000" dirty="0"/>
              <a:t>Vermillion flycatcher by James </a:t>
            </a:r>
            <a:r>
              <a:rPr lang="en-US" sz="1000" dirty="0" err="1"/>
              <a:t>Diedrick</a:t>
            </a:r>
            <a:r>
              <a:rPr lang="en-US" sz="1000" dirty="0"/>
              <a:t> (</a:t>
            </a:r>
            <a:r>
              <a:rPr lang="en-US" sz="1000" dirty="0">
                <a:hlinkClick r:id="rId4"/>
              </a:rPr>
              <a:t>https://commons.wikimedia.org/wiki/File:Vermillion_Flycatcher.jpg</a:t>
            </a:r>
            <a:r>
              <a:rPr lang="en-US" sz="1000" dirty="0"/>
              <a:t>)</a:t>
            </a:r>
          </a:p>
          <a:p>
            <a:pPr marL="0" indent="0" eaLnBrk="1" hangingPunct="1">
              <a:buNone/>
            </a:pPr>
            <a:endParaRPr lang="en-US" sz="1000" dirty="0"/>
          </a:p>
          <a:p>
            <a:pPr marL="0" indent="0" eaLnBrk="1" hangingPunct="1">
              <a:buNone/>
            </a:pPr>
            <a:r>
              <a:rPr lang="es-PR" sz="1000" b="1" dirty="0"/>
              <a:t>Diapositiva</a:t>
            </a:r>
            <a:r>
              <a:rPr lang="en-US" sz="1000" b="1" dirty="0"/>
              <a:t> 2: </a:t>
            </a:r>
          </a:p>
          <a:p>
            <a:pPr marL="0" indent="0">
              <a:buNone/>
            </a:pPr>
            <a:r>
              <a:rPr lang="en-US" sz="1000" dirty="0">
                <a:latin typeface="Calibri" charset="0"/>
              </a:rPr>
              <a:t>"Giraffe interaction" by Hein </a:t>
            </a:r>
            <a:r>
              <a:rPr lang="en-US" sz="1000" dirty="0" err="1">
                <a:latin typeface="Calibri" charset="0"/>
              </a:rPr>
              <a:t>waschefort</a:t>
            </a:r>
            <a:r>
              <a:rPr lang="en-US" sz="1000" dirty="0">
                <a:latin typeface="Calibri" charset="0"/>
              </a:rPr>
              <a:t> - Own work. Licensed under CC BY-SA 3.0 via Wikimedia Commons - </a:t>
            </a:r>
            <a:r>
              <a:rPr lang="en-US" sz="1000" dirty="0">
                <a:latin typeface="Calibri" charset="0"/>
                <a:hlinkClick r:id="rId5"/>
              </a:rPr>
              <a:t>https://commons.wikimedia.org/wiki/File:Giraffe_interaction.jpg#/media/File:Giraffe_interaction.jpg</a:t>
            </a:r>
            <a:endParaRPr lang="en-US" sz="1000" dirty="0">
              <a:latin typeface="Calibri" charset="0"/>
            </a:endParaRPr>
          </a:p>
          <a:p>
            <a:pPr marL="0" indent="0">
              <a:buNone/>
            </a:pPr>
            <a:endParaRPr lang="en-US" sz="1000" dirty="0">
              <a:latin typeface="Calibri" charset="0"/>
            </a:endParaRPr>
          </a:p>
          <a:p>
            <a:pPr marL="0" indent="0">
              <a:buNone/>
            </a:pPr>
            <a:r>
              <a:rPr lang="es-PR" sz="1000" b="1" dirty="0"/>
              <a:t>Diapositiva</a:t>
            </a:r>
            <a:r>
              <a:rPr lang="en-US" sz="1000" b="1" dirty="0">
                <a:latin typeface="Calibri" charset="0"/>
              </a:rPr>
              <a:t> 3: </a:t>
            </a:r>
            <a:endParaRPr lang="en-US" sz="1000" dirty="0">
              <a:latin typeface="Calibri" charset="0"/>
            </a:endParaRPr>
          </a:p>
          <a:p>
            <a:pPr marL="0" indent="0">
              <a:buNone/>
            </a:pPr>
            <a:r>
              <a:rPr lang="en-US" sz="1000" dirty="0"/>
              <a:t>Giraffe feeding by Muhammad Mahdi Karim (www.micro2macro.net) </a:t>
            </a:r>
            <a:r>
              <a:rPr lang="en-US" sz="1000" dirty="0">
                <a:hlinkClick r:id="rId6"/>
              </a:rPr>
              <a:t>https://commons.wikimedia.org/wiki/File:Giraffe_feeding,_Tanzania_crop.jpg</a:t>
            </a:r>
            <a:endParaRPr lang="en-US" sz="1000" dirty="0"/>
          </a:p>
          <a:p>
            <a:pPr marL="0" indent="0">
              <a:buNone/>
            </a:pPr>
            <a:endParaRPr lang="en-US" sz="1000" dirty="0"/>
          </a:p>
          <a:p>
            <a:pPr marL="0" indent="0">
              <a:buNone/>
            </a:pPr>
            <a:r>
              <a:rPr lang="es-PR" sz="1000" b="1" dirty="0"/>
              <a:t>Diapositiva</a:t>
            </a:r>
            <a:r>
              <a:rPr lang="en-US" sz="1000" dirty="0"/>
              <a:t> 4: </a:t>
            </a:r>
          </a:p>
          <a:p>
            <a:pPr marL="0" indent="0">
              <a:buNone/>
            </a:pPr>
            <a:r>
              <a:rPr lang="en-US" sz="1000" dirty="0"/>
              <a:t>Baby giraffe by </a:t>
            </a:r>
            <a:r>
              <a:rPr lang="en-US" sz="1000" dirty="0" err="1"/>
              <a:t>Ltshears</a:t>
            </a:r>
            <a:r>
              <a:rPr lang="en-US" sz="1000" dirty="0"/>
              <a:t> (</a:t>
            </a:r>
            <a:r>
              <a:rPr lang="en-US" sz="1000" dirty="0">
                <a:hlinkClick r:id="rId7"/>
              </a:rPr>
              <a:t>https://commons.wikimedia.org/wiki/File:BabyMasaiGiraffe1.jpg</a:t>
            </a:r>
            <a:r>
              <a:rPr lang="en-US" sz="1000" dirty="0"/>
              <a:t>)</a:t>
            </a:r>
          </a:p>
          <a:p>
            <a:pPr marL="0" indent="0">
              <a:buNone/>
            </a:pPr>
            <a:endParaRPr lang="en-US" sz="1000" dirty="0"/>
          </a:p>
          <a:p>
            <a:pPr marL="0" indent="0">
              <a:buNone/>
            </a:pPr>
            <a:r>
              <a:rPr lang="es-PR" sz="1000" b="1" dirty="0"/>
              <a:t>Diapositiva</a:t>
            </a:r>
            <a:r>
              <a:rPr lang="en-US" sz="1000" dirty="0"/>
              <a:t> 5: </a:t>
            </a:r>
          </a:p>
          <a:p>
            <a:pPr marL="0" indent="0">
              <a:buNone/>
            </a:pPr>
            <a:r>
              <a:rPr lang="en-US" sz="1000" dirty="0">
                <a:latin typeface="Calibri" charset="0"/>
              </a:rPr>
              <a:t>"Flickr - </a:t>
            </a:r>
            <a:r>
              <a:rPr lang="en-US" sz="1000" dirty="0" err="1">
                <a:latin typeface="Calibri" charset="0"/>
              </a:rPr>
              <a:t>Rainbirder</a:t>
            </a:r>
            <a:r>
              <a:rPr lang="en-US" sz="1000" dirty="0">
                <a:latin typeface="Calibri" charset="0"/>
              </a:rPr>
              <a:t> - High-rise living" by Steve </a:t>
            </a:r>
            <a:r>
              <a:rPr lang="en-US" sz="1000" dirty="0" err="1">
                <a:latin typeface="Calibri" charset="0"/>
              </a:rPr>
              <a:t>Garvie</a:t>
            </a:r>
            <a:r>
              <a:rPr lang="en-US" sz="1000" dirty="0">
                <a:latin typeface="Calibri" charset="0"/>
              </a:rPr>
              <a:t> from </a:t>
            </a:r>
            <a:r>
              <a:rPr lang="en-US" sz="1000" dirty="0" err="1">
                <a:latin typeface="Calibri" charset="0"/>
              </a:rPr>
              <a:t>Dunfermline</a:t>
            </a:r>
            <a:r>
              <a:rPr lang="en-US" sz="1000" dirty="0">
                <a:latin typeface="Calibri" charset="0"/>
              </a:rPr>
              <a:t>, Fife, Scotland - High-rise living. Licensed under CC BY-SA 2.0 via Wikimedia Commons - </a:t>
            </a:r>
            <a:r>
              <a:rPr lang="en-US" sz="1000" dirty="0">
                <a:latin typeface="Calibri" charset="0"/>
                <a:hlinkClick r:id="rId8"/>
              </a:rPr>
              <a:t>https://commons.wikimedia.org/wiki/File:Flickr_-_Rainbirder_-_High-rise_living.jpg#/media/File:Flickr_-_Rainbirder_-_High-rise_living.jpg</a:t>
            </a:r>
            <a:endParaRPr lang="en-US" sz="1000" dirty="0">
              <a:latin typeface="Calibri" charset="0"/>
            </a:endParaRPr>
          </a:p>
          <a:p>
            <a:pPr marL="0" indent="0">
              <a:buNone/>
            </a:pPr>
            <a:endParaRPr lang="en-US" sz="1000" dirty="0">
              <a:latin typeface="Calibri" charset="0"/>
            </a:endParaRPr>
          </a:p>
          <a:p>
            <a:pPr marL="0" indent="0">
              <a:buNone/>
            </a:pPr>
            <a:r>
              <a:rPr lang="es-PR" sz="1000" b="1" dirty="0"/>
              <a:t>Diapositiva</a:t>
            </a:r>
            <a:r>
              <a:rPr lang="en-US" sz="1000" dirty="0">
                <a:latin typeface="Calibri" charset="0"/>
              </a:rPr>
              <a:t> 6: </a:t>
            </a:r>
          </a:p>
          <a:p>
            <a:pPr marL="0" indent="0">
              <a:spcBef>
                <a:spcPct val="30000"/>
              </a:spcBef>
              <a:buNone/>
              <a:defRPr/>
            </a:pPr>
            <a:r>
              <a:rPr lang="en-US" sz="1000" dirty="0"/>
              <a:t>Bird beak diagram modified from </a:t>
            </a:r>
            <a:r>
              <a:rPr lang="en-US" sz="1000" dirty="0" err="1"/>
              <a:t>Shyamal</a:t>
            </a:r>
            <a:r>
              <a:rPr lang="en-US" sz="1000" dirty="0"/>
              <a:t> (original) and Jeff Dahl. (</a:t>
            </a:r>
            <a:r>
              <a:rPr lang="en-US" sz="1000" dirty="0">
                <a:hlinkClick r:id="rId9"/>
              </a:rPr>
              <a:t>https://commons.wikimedia.org/wiki/File:BirdBeaks_named.svg</a:t>
            </a:r>
            <a:r>
              <a:rPr lang="en-US" sz="1000" dirty="0"/>
              <a:t>)</a:t>
            </a:r>
          </a:p>
          <a:p>
            <a:pPr marL="0" indent="0">
              <a:spcBef>
                <a:spcPct val="30000"/>
              </a:spcBef>
              <a:buNone/>
              <a:defRPr/>
            </a:pPr>
            <a:endParaRPr lang="en-US" sz="1000" dirty="0"/>
          </a:p>
          <a:p>
            <a:pPr marL="0" indent="0">
              <a:buNone/>
            </a:pPr>
            <a:r>
              <a:rPr lang="es-PR" sz="1000" b="1" dirty="0"/>
              <a:t>Diapositiva</a:t>
            </a:r>
            <a:r>
              <a:rPr lang="en-US" sz="1000" dirty="0"/>
              <a:t> 7: </a:t>
            </a:r>
          </a:p>
          <a:p>
            <a:pPr marL="0" indent="0">
              <a:buNone/>
            </a:pPr>
            <a:r>
              <a:rPr lang="en-US" sz="1000" dirty="0"/>
              <a:t>Computer (</a:t>
            </a:r>
            <a:r>
              <a:rPr lang="en-US" sz="1000" dirty="0">
                <a:hlinkClick r:id="rId10"/>
              </a:rPr>
              <a:t>https://commons.wikimedia.org/wiki/File:Computer-aj_aj_ashton_01.svg</a:t>
            </a:r>
            <a:r>
              <a:rPr lang="en-US" sz="1000" dirty="0"/>
              <a:t>)</a:t>
            </a:r>
          </a:p>
          <a:p>
            <a:pPr marL="0" indent="0">
              <a:buNone/>
            </a:pPr>
            <a:endParaRPr lang="en-US" sz="1000" dirty="0"/>
          </a:p>
          <a:p>
            <a:pPr marL="0" indent="0">
              <a:buNone/>
            </a:pPr>
            <a:r>
              <a:rPr lang="es-PR" sz="1000" b="1" dirty="0"/>
              <a:t>Diapositiva</a:t>
            </a:r>
            <a:r>
              <a:rPr lang="en-US" sz="1000" dirty="0"/>
              <a:t> 9:</a:t>
            </a:r>
          </a:p>
          <a:p>
            <a:pPr marL="0" indent="0">
              <a:spcBef>
                <a:spcPct val="30000"/>
              </a:spcBef>
              <a:buNone/>
              <a:defRPr/>
            </a:pPr>
            <a:r>
              <a:rPr lang="en-US" sz="1000" dirty="0" err="1"/>
              <a:t>Biston</a:t>
            </a:r>
            <a:r>
              <a:rPr lang="en-US" sz="1000" dirty="0"/>
              <a:t> </a:t>
            </a:r>
            <a:r>
              <a:rPr lang="en-US" sz="1000" dirty="0" err="1"/>
              <a:t>betularia</a:t>
            </a:r>
            <a:r>
              <a:rPr lang="en-US" sz="1000" dirty="0"/>
              <a:t> by Gilles San Martin (</a:t>
            </a:r>
            <a:r>
              <a:rPr lang="en-US" sz="1000" dirty="0">
                <a:hlinkClick r:id="rId11"/>
              </a:rPr>
              <a:t>https://commons.wikimedia.org/wiki/File:Biston_betularia_20110529_102239_8073M.JPG</a:t>
            </a:r>
            <a:r>
              <a:rPr lang="en-US" sz="1000" dirty="0"/>
              <a:t>)</a:t>
            </a:r>
          </a:p>
          <a:p>
            <a:pPr marL="0" indent="0">
              <a:spcBef>
                <a:spcPct val="30000"/>
              </a:spcBef>
              <a:buNone/>
              <a:defRPr/>
            </a:pPr>
            <a:endParaRPr lang="en-US" sz="1000" dirty="0"/>
          </a:p>
          <a:p>
            <a:pPr marL="0" indent="0">
              <a:spcBef>
                <a:spcPct val="30000"/>
              </a:spcBef>
              <a:buNone/>
              <a:defRPr/>
            </a:pPr>
            <a:r>
              <a:rPr lang="es-PR" sz="1000" b="1" dirty="0"/>
              <a:t>Diapositiva</a:t>
            </a:r>
            <a:r>
              <a:rPr lang="en-US" sz="1000" dirty="0"/>
              <a:t> 10:</a:t>
            </a:r>
          </a:p>
          <a:p>
            <a:pPr marL="0" indent="0">
              <a:spcBef>
                <a:spcPct val="30000"/>
              </a:spcBef>
              <a:buNone/>
              <a:defRPr/>
            </a:pPr>
            <a:r>
              <a:rPr lang="en-US" sz="1000" dirty="0"/>
              <a:t>Both </a:t>
            </a:r>
            <a:r>
              <a:rPr lang="en-US" sz="1000" dirty="0" err="1"/>
              <a:t>Biston</a:t>
            </a:r>
            <a:r>
              <a:rPr lang="en-US" sz="1000" dirty="0"/>
              <a:t> </a:t>
            </a:r>
            <a:r>
              <a:rPr lang="en-US" sz="1000" dirty="0" err="1"/>
              <a:t>betularia</a:t>
            </a:r>
            <a:r>
              <a:rPr lang="en-US" sz="1000" dirty="0"/>
              <a:t> by Jerzy Strzelecki (</a:t>
            </a:r>
            <a:r>
              <a:rPr lang="en-US" sz="1000" dirty="0">
                <a:hlinkClick r:id="rId12"/>
              </a:rPr>
              <a:t>https://commons.wikimedia.org/wiki/File:Biston_betularia(js)02_Lodz(Poland).jpg)</a:t>
            </a:r>
            <a:endParaRPr lang="en-US" sz="1000" dirty="0"/>
          </a:p>
          <a:p>
            <a:pPr marL="0" indent="0">
              <a:buNone/>
            </a:pPr>
            <a:r>
              <a:rPr lang="en-US" sz="1000" dirty="0"/>
              <a:t>(</a:t>
            </a:r>
            <a:r>
              <a:rPr lang="en-US" sz="1000" dirty="0">
                <a:hlinkClick r:id="rId13"/>
              </a:rPr>
              <a:t>https://commons.wikimedia.org/wiki/File:Biston_betularia(js)01_Lodz(Poland).jpg)</a:t>
            </a:r>
            <a:endParaRPr lang="en-US" sz="1000" dirty="0"/>
          </a:p>
          <a:p>
            <a:pPr marL="0" indent="0">
              <a:buNone/>
            </a:pPr>
            <a:endParaRPr lang="en-US" sz="1000" dirty="0"/>
          </a:p>
          <a:p>
            <a:pPr marL="0" indent="0">
              <a:buNone/>
            </a:pPr>
            <a:endParaRPr lang="en-US" sz="1000" dirty="0"/>
          </a:p>
          <a:p>
            <a:pPr marL="0" indent="0">
              <a:buNone/>
            </a:pPr>
            <a:endParaRPr lang="en-US" sz="1000" dirty="0"/>
          </a:p>
        </p:txBody>
      </p:sp>
    </p:spTree>
    <p:extLst>
      <p:ext uri="{BB962C8B-B14F-4D97-AF65-F5344CB8AC3E}">
        <p14:creationId xmlns:p14="http://schemas.microsoft.com/office/powerpoint/2010/main" val="330182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252537" y="118227"/>
            <a:ext cx="6638925" cy="6517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r>
              <a:rPr lang="es-PR" sz="3200" dirty="0"/>
              <a:t>Créditos de las imágenes</a:t>
            </a:r>
            <a:r>
              <a:rPr lang="en-US" sz="3200" dirty="0"/>
              <a:t> (</a:t>
            </a:r>
            <a:r>
              <a:rPr lang="en-US" sz="3200" dirty="0" err="1"/>
              <a:t>continuada</a:t>
            </a:r>
            <a:r>
              <a:rPr lang="en-US" sz="3200" dirty="0"/>
              <a:t>)</a:t>
            </a:r>
          </a:p>
        </p:txBody>
      </p:sp>
      <p:sp>
        <p:nvSpPr>
          <p:cNvPr id="5" name="Content Placeholder 2"/>
          <p:cNvSpPr>
            <a:spLocks noGrp="1"/>
          </p:cNvSpPr>
          <p:nvPr>
            <p:ph idx="1"/>
          </p:nvPr>
        </p:nvSpPr>
        <p:spPr>
          <a:xfrm>
            <a:off x="300789" y="745958"/>
            <a:ext cx="8229600" cy="5041232"/>
          </a:xfrm>
        </p:spPr>
        <p:txBody>
          <a:bodyPr/>
          <a:lstStyle/>
          <a:p>
            <a:pPr marL="0" indent="0" eaLnBrk="1" hangingPunct="1">
              <a:buNone/>
            </a:pPr>
            <a:r>
              <a:rPr lang="es-PR" sz="1000" b="1" dirty="0"/>
              <a:t>Diapositiva</a:t>
            </a:r>
            <a:r>
              <a:rPr lang="en-US" sz="1000" b="1" dirty="0"/>
              <a:t> 11:</a:t>
            </a:r>
          </a:p>
          <a:p>
            <a:pPr marL="0" indent="0">
              <a:spcBef>
                <a:spcPct val="30000"/>
              </a:spcBef>
              <a:buNone/>
              <a:defRPr/>
            </a:pPr>
            <a:r>
              <a:rPr lang="en-US" sz="1000" dirty="0"/>
              <a:t>Rat line drawing by </a:t>
            </a:r>
            <a:r>
              <a:rPr lang="en-US" sz="1000" dirty="0" err="1"/>
              <a:t>Gwilz</a:t>
            </a:r>
            <a:r>
              <a:rPr lang="en-US" sz="1000" dirty="0"/>
              <a:t> (</a:t>
            </a:r>
            <a:r>
              <a:rPr lang="en-US" sz="1000" dirty="0">
                <a:hlinkClick r:id="rId2"/>
              </a:rPr>
              <a:t>https://commons.wikimedia.org/wiki/File:Vector_diagram_of_laboratory_mouse_(black_and_white).svg)</a:t>
            </a:r>
            <a:endParaRPr lang="en-US" sz="1000" dirty="0"/>
          </a:p>
          <a:p>
            <a:pPr marL="0" indent="0">
              <a:spcBef>
                <a:spcPct val="30000"/>
              </a:spcBef>
              <a:buNone/>
              <a:defRPr/>
            </a:pPr>
            <a:endParaRPr lang="en-US" sz="1000" dirty="0"/>
          </a:p>
          <a:p>
            <a:pPr marL="0" indent="0">
              <a:spcBef>
                <a:spcPct val="30000"/>
              </a:spcBef>
              <a:buNone/>
              <a:defRPr/>
            </a:pPr>
            <a:r>
              <a:rPr lang="es-PR" sz="1000" b="1" dirty="0"/>
              <a:t>Diapositiva</a:t>
            </a:r>
            <a:r>
              <a:rPr lang="en-US" sz="1000" dirty="0"/>
              <a:t> 12: </a:t>
            </a:r>
          </a:p>
          <a:p>
            <a:pPr marL="0" indent="0">
              <a:buNone/>
            </a:pPr>
            <a:r>
              <a:rPr lang="en-US" sz="1000" dirty="0"/>
              <a:t>"</a:t>
            </a:r>
            <a:r>
              <a:rPr lang="en-US" sz="1000" dirty="0" err="1"/>
              <a:t>Phlogophora</a:t>
            </a:r>
            <a:r>
              <a:rPr lang="en-US" sz="1000" dirty="0"/>
              <a:t> </a:t>
            </a:r>
            <a:r>
              <a:rPr lang="en-US" sz="1000" dirty="0" err="1"/>
              <a:t>meticulosa</a:t>
            </a:r>
            <a:r>
              <a:rPr lang="en-US" sz="1000" dirty="0"/>
              <a:t>, </a:t>
            </a:r>
            <a:r>
              <a:rPr lang="en-US" sz="1000" dirty="0" err="1"/>
              <a:t>Achateule</a:t>
            </a:r>
            <a:r>
              <a:rPr lang="en-US" sz="1000" dirty="0"/>
              <a:t> 1" by </a:t>
            </a:r>
            <a:r>
              <a:rPr lang="en-US" sz="1000" dirty="0" err="1"/>
              <a:t>Böhringer</a:t>
            </a:r>
            <a:r>
              <a:rPr lang="en-US" sz="1000" dirty="0"/>
              <a:t> Friedrich - Own work. Licensed under CC BY-SA 2.5 via Wikimedia Commons </a:t>
            </a:r>
            <a:r>
              <a:rPr lang="en-US" sz="1000" dirty="0">
                <a:hlinkClick r:id="rId3"/>
              </a:rPr>
              <a:t>–</a:t>
            </a:r>
            <a:r>
              <a:rPr lang="en-US" sz="1000" dirty="0"/>
              <a:t> (</a:t>
            </a:r>
            <a:r>
              <a:rPr lang="en-US" sz="1000" dirty="0">
                <a:hlinkClick r:id="rId3"/>
              </a:rPr>
              <a:t>https://commons.wikimedia.org/wiki/File:Phlogophora_meticulosa,_Achateule_1.JPG#/media/File:Phlogophora_meticulosa,_Achateule_1.JPG</a:t>
            </a:r>
            <a:r>
              <a:rPr lang="en-US" sz="1000" dirty="0"/>
              <a:t>)</a:t>
            </a:r>
          </a:p>
          <a:p>
            <a:pPr marL="0" indent="0">
              <a:buNone/>
            </a:pPr>
            <a:r>
              <a:rPr lang="en-US" sz="1000" dirty="0"/>
              <a:t>"</a:t>
            </a:r>
            <a:r>
              <a:rPr lang="en-US" sz="1000" dirty="0" err="1"/>
              <a:t>Fjellrev</a:t>
            </a:r>
            <a:r>
              <a:rPr lang="en-US" sz="1000" dirty="0"/>
              <a:t> pho" by Mr. Per Harald Olsen – User </a:t>
            </a:r>
            <a:r>
              <a:rPr lang="en-US" sz="1000" dirty="0" err="1"/>
              <a:t>Perhols</a:t>
            </a:r>
            <a:r>
              <a:rPr lang="en-US" sz="1000" dirty="0"/>
              <a:t> on </a:t>
            </a:r>
            <a:r>
              <a:rPr lang="en-US" sz="1000" dirty="0" err="1"/>
              <a:t>no.wikipedia</a:t>
            </a:r>
            <a:r>
              <a:rPr lang="en-US" sz="1000" dirty="0"/>
              <a:t> - </a:t>
            </a:r>
            <a:r>
              <a:rPr lang="en-US" sz="1000" dirty="0" err="1"/>
              <a:t>no.wikipedia</a:t>
            </a:r>
            <a:r>
              <a:rPr lang="en-US" sz="1000" dirty="0"/>
              <a:t>. Licensed under CC BY-SA 3.0 via Wikimedia Commons </a:t>
            </a:r>
            <a:r>
              <a:rPr lang="en-US" sz="1000" dirty="0">
                <a:hlinkClick r:id="rId4"/>
              </a:rPr>
              <a:t>–</a:t>
            </a:r>
            <a:r>
              <a:rPr lang="en-US" sz="1000" dirty="0"/>
              <a:t> (</a:t>
            </a:r>
            <a:r>
              <a:rPr lang="en-US" sz="1000" dirty="0">
                <a:hlinkClick r:id="rId4"/>
              </a:rPr>
              <a:t>https://commons.wikimedia.org/wiki/File:Fjellrev_pho.jpg#/media/File:Fjellrev_pho.jpg</a:t>
            </a:r>
            <a:r>
              <a:rPr lang="en-US" sz="1000" dirty="0"/>
              <a:t>)</a:t>
            </a:r>
          </a:p>
          <a:p>
            <a:pPr marL="0" indent="0">
              <a:buNone/>
            </a:pPr>
            <a:endParaRPr lang="en-US" sz="1000" dirty="0"/>
          </a:p>
          <a:p>
            <a:pPr marL="0" indent="0">
              <a:buNone/>
            </a:pPr>
            <a:r>
              <a:rPr lang="es-PR" sz="1000" b="1" dirty="0"/>
              <a:t>Diapositiva</a:t>
            </a:r>
            <a:r>
              <a:rPr lang="en-US" sz="1000" dirty="0"/>
              <a:t> 13:</a:t>
            </a:r>
          </a:p>
          <a:p>
            <a:pPr marL="0" indent="0">
              <a:spcBef>
                <a:spcPct val="30000"/>
              </a:spcBef>
              <a:buNone/>
              <a:defRPr/>
            </a:pPr>
            <a:r>
              <a:rPr lang="en-US" sz="1000" dirty="0"/>
              <a:t>Golden retriever puppies by </a:t>
            </a:r>
            <a:r>
              <a:rPr lang="en-US" sz="1000" dirty="0" err="1"/>
              <a:t>Koosg</a:t>
            </a:r>
            <a:r>
              <a:rPr lang="en-US" sz="1000" dirty="0"/>
              <a:t>. (</a:t>
            </a:r>
            <a:r>
              <a:rPr lang="en-US" sz="1000" dirty="0">
                <a:hlinkClick r:id="rId5"/>
              </a:rPr>
              <a:t>https://commons.wikimedia.org/wiki/File:Golden_retriever_puppies_4_wk.jpg</a:t>
            </a:r>
            <a:r>
              <a:rPr lang="en-US" sz="1000" dirty="0"/>
              <a:t>)</a:t>
            </a:r>
          </a:p>
          <a:p>
            <a:pPr marL="0" indent="0">
              <a:spcBef>
                <a:spcPct val="30000"/>
              </a:spcBef>
              <a:buNone/>
              <a:defRPr/>
            </a:pPr>
            <a:r>
              <a:rPr lang="en-US" sz="1000" dirty="0"/>
              <a:t>Purple Honeycreeper by Gregory “</a:t>
            </a:r>
            <a:r>
              <a:rPr lang="en-US" sz="1000" dirty="0" err="1"/>
              <a:t>Slobirdr</a:t>
            </a:r>
            <a:r>
              <a:rPr lang="en-US" sz="1000" dirty="0"/>
              <a:t>” Smith (</a:t>
            </a:r>
            <a:r>
              <a:rPr lang="en-US" sz="1000" dirty="0">
                <a:hlinkClick r:id="rId6"/>
              </a:rPr>
              <a:t>https://commons.wikimedia.org/wiki/File:Purple_Honeycreeper_(Cyanerpes_caeruleus)_(13962727398).jpg)</a:t>
            </a:r>
            <a:endParaRPr lang="en-US" sz="1000" dirty="0"/>
          </a:p>
          <a:p>
            <a:pPr marL="0" indent="0">
              <a:buNone/>
            </a:pPr>
            <a:r>
              <a:rPr lang="en-US" sz="1000" dirty="0"/>
              <a:t>"Rico - Albino Alligator" by Sherrif2966 - Own work. Licensed under CC BY-SA 4.0 via Wikimedia Commons - </a:t>
            </a:r>
            <a:r>
              <a:rPr lang="en-US" sz="1000" dirty="0">
                <a:hlinkClick r:id="rId7"/>
              </a:rPr>
              <a:t>https://commons.wikimedia.org/wiki/File:Rico_-_Albino_Alligator.jpg#/media/File:Rico_-_Albino_Alligator.jpg</a:t>
            </a:r>
            <a:endParaRPr lang="en-US" sz="1000" dirty="0"/>
          </a:p>
          <a:p>
            <a:pPr marL="0" indent="0" eaLnBrk="1" hangingPunct="1">
              <a:buNone/>
            </a:pPr>
            <a:endParaRPr lang="en-US" sz="1000" dirty="0"/>
          </a:p>
          <a:p>
            <a:pPr marL="0" indent="0" eaLnBrk="1" hangingPunct="1">
              <a:buNone/>
            </a:pPr>
            <a:r>
              <a:rPr lang="es-PR" sz="1000" b="1" dirty="0"/>
              <a:t>Diapositiva</a:t>
            </a:r>
            <a:r>
              <a:rPr lang="en-US" sz="1000" dirty="0"/>
              <a:t> 14: </a:t>
            </a:r>
          </a:p>
          <a:p>
            <a:pPr marL="0" indent="0" eaLnBrk="1" hangingPunct="1">
              <a:buNone/>
            </a:pPr>
            <a:r>
              <a:rPr lang="en-US" sz="1000" dirty="0"/>
              <a:t>Clawed feet: "</a:t>
            </a:r>
            <a:r>
              <a:rPr lang="en-US" sz="1000" dirty="0" err="1"/>
              <a:t>Circaetus</a:t>
            </a:r>
            <a:r>
              <a:rPr lang="en-US" sz="1000" dirty="0"/>
              <a:t> </a:t>
            </a:r>
            <a:r>
              <a:rPr lang="en-US" sz="1000" dirty="0" err="1"/>
              <a:t>gallicus</a:t>
            </a:r>
            <a:r>
              <a:rPr lang="en-US" sz="1000" dirty="0"/>
              <a:t> claw" by Original uploader was </a:t>
            </a:r>
            <a:r>
              <a:rPr lang="en-US" sz="1000" dirty="0" err="1"/>
              <a:t>Emlok</a:t>
            </a:r>
            <a:r>
              <a:rPr lang="en-US" sz="1000" dirty="0"/>
              <a:t> at </a:t>
            </a:r>
            <a:r>
              <a:rPr lang="en-US" sz="1000" dirty="0" err="1"/>
              <a:t>pl.wikipedia</a:t>
            </a:r>
            <a:r>
              <a:rPr lang="en-US" sz="1000" dirty="0"/>
              <a:t> - Originally from </a:t>
            </a:r>
            <a:r>
              <a:rPr lang="en-US" sz="1000" dirty="0" err="1"/>
              <a:t>pl.wikipedia</a:t>
            </a:r>
            <a:r>
              <a:rPr lang="en-US" sz="1000" dirty="0"/>
              <a:t>; description page is/was here.. Licensed under CC BY-SA 3.0 via Wikimedia Commons - </a:t>
            </a:r>
            <a:r>
              <a:rPr lang="en-US" sz="1000" dirty="0">
                <a:hlinkClick r:id="rId8"/>
              </a:rPr>
              <a:t>https://commons.wikimedia.org/wiki/File:Circaetus_gallicus_claw.jpg#/media/File:Circaetus_gallicus_claw.jpg</a:t>
            </a:r>
            <a:endParaRPr lang="en-US" sz="1000" dirty="0"/>
          </a:p>
          <a:p>
            <a:pPr marL="0" indent="0" eaLnBrk="1" hangingPunct="1">
              <a:buNone/>
            </a:pPr>
            <a:r>
              <a:rPr lang="en-US" sz="1000" dirty="0"/>
              <a:t>Webbed foot and Colorado Potato beetle under public domain.</a:t>
            </a:r>
          </a:p>
          <a:p>
            <a:pPr marL="0" indent="0" eaLnBrk="1" hangingPunct="1">
              <a:buNone/>
            </a:pPr>
            <a:r>
              <a:rPr lang="en-US" sz="1000" dirty="0"/>
              <a:t>Pincushion cactus: (</a:t>
            </a:r>
            <a:r>
              <a:rPr lang="en-US" sz="1000" dirty="0">
                <a:hlinkClick r:id="rId9"/>
              </a:rPr>
              <a:t>https://commons.wikimedia.org/wiki/File:Siler_pincushion_cactus_(Pediocactus_sileri)_(6307401470).jpg)</a:t>
            </a:r>
            <a:r>
              <a:rPr lang="en-US" sz="1000" dirty="0"/>
              <a:t> by USFWS Mountain-Prairie</a:t>
            </a:r>
          </a:p>
          <a:p>
            <a:pPr marL="0" indent="0" eaLnBrk="1" hangingPunct="1">
              <a:buNone/>
            </a:pPr>
            <a:endParaRPr lang="en-US" sz="1000" dirty="0"/>
          </a:p>
          <a:p>
            <a:pPr marL="0" indent="0" eaLnBrk="1" hangingPunct="1">
              <a:buNone/>
            </a:pPr>
            <a:r>
              <a:rPr lang="es-PR" sz="1000" b="1" dirty="0"/>
              <a:t>Diapositiva</a:t>
            </a:r>
            <a:r>
              <a:rPr lang="en-US" sz="1000" dirty="0"/>
              <a:t> 15:</a:t>
            </a:r>
          </a:p>
          <a:p>
            <a:pPr marL="0" indent="0">
              <a:spcBef>
                <a:spcPct val="30000"/>
              </a:spcBef>
              <a:buNone/>
              <a:defRPr/>
            </a:pPr>
            <a:r>
              <a:rPr lang="en-US" sz="1000" dirty="0"/>
              <a:t>Gecko by </a:t>
            </a:r>
            <a:r>
              <a:rPr lang="en-US" sz="1000" dirty="0" err="1"/>
              <a:t>FraKctured</a:t>
            </a:r>
            <a:r>
              <a:rPr lang="en-US" sz="1000" dirty="0"/>
              <a:t> (</a:t>
            </a:r>
            <a:r>
              <a:rPr lang="en-US" sz="1000" dirty="0">
                <a:hlinkClick r:id="rId10"/>
              </a:rPr>
              <a:t>https://commons.wikimedia.org/wiki/File:Gecko_regenerating_tail.jpg</a:t>
            </a:r>
            <a:r>
              <a:rPr lang="en-US" sz="1000" dirty="0"/>
              <a:t>)</a:t>
            </a:r>
          </a:p>
          <a:p>
            <a:pPr marL="0" indent="0">
              <a:spcBef>
                <a:spcPct val="30000"/>
              </a:spcBef>
              <a:buNone/>
              <a:defRPr/>
            </a:pPr>
            <a:endParaRPr lang="en-US" sz="1000" dirty="0"/>
          </a:p>
          <a:p>
            <a:pPr marL="0" indent="0" eaLnBrk="1" hangingPunct="1">
              <a:buNone/>
            </a:pPr>
            <a:endParaRPr lang="en-US" sz="1000" dirty="0"/>
          </a:p>
          <a:p>
            <a:pPr marL="0" indent="0">
              <a:buNone/>
            </a:pPr>
            <a:endParaRPr lang="en-US" sz="1000" dirty="0"/>
          </a:p>
          <a:p>
            <a:pPr marL="0" indent="0">
              <a:buNone/>
            </a:pPr>
            <a:endParaRPr lang="en-US" sz="1000" dirty="0"/>
          </a:p>
        </p:txBody>
      </p:sp>
    </p:spTree>
    <p:extLst>
      <p:ext uri="{BB962C8B-B14F-4D97-AF65-F5344CB8AC3E}">
        <p14:creationId xmlns:p14="http://schemas.microsoft.com/office/powerpoint/2010/main" val="186729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28588"/>
            <a:ext cx="8229600" cy="889000"/>
          </a:xfrm>
        </p:spPr>
        <p:txBody>
          <a:bodyPr/>
          <a:lstStyle/>
          <a:p>
            <a:r>
              <a:rPr lang="en-US" sz="3200" dirty="0" err="1"/>
              <a:t>Conceptos</a:t>
            </a:r>
            <a:r>
              <a:rPr lang="en-US" sz="3200" dirty="0"/>
              <a:t> </a:t>
            </a:r>
            <a:r>
              <a:rPr lang="en-US" sz="3200" dirty="0" err="1"/>
              <a:t>erróneos</a:t>
            </a:r>
            <a:r>
              <a:rPr lang="en-US" sz="3200" dirty="0"/>
              <a:t> </a:t>
            </a:r>
            <a:r>
              <a:rPr lang="en-US" sz="3200" dirty="0" err="1"/>
              <a:t>comunes</a:t>
            </a:r>
            <a:endParaRPr lang="en-US" sz="3200" dirty="0"/>
          </a:p>
        </p:txBody>
      </p:sp>
      <p:sp>
        <p:nvSpPr>
          <p:cNvPr id="3" name="Content Placeholder 2"/>
          <p:cNvSpPr>
            <a:spLocks noGrp="1"/>
          </p:cNvSpPr>
          <p:nvPr>
            <p:ph idx="1"/>
          </p:nvPr>
        </p:nvSpPr>
        <p:spPr>
          <a:xfrm>
            <a:off x="457200" y="1216025"/>
            <a:ext cx="8229600" cy="5451475"/>
          </a:xfrm>
        </p:spPr>
        <p:txBody>
          <a:bodyPr>
            <a:normAutofit fontScale="77500" lnSpcReduction="20000"/>
          </a:bodyPr>
          <a:lstStyle/>
          <a:p>
            <a:pPr lvl="0"/>
            <a:r>
              <a:rPr lang="es-PR" sz="2600" dirty="0"/>
              <a:t>Los recursos naturales no son limitados</a:t>
            </a:r>
            <a:endParaRPr lang="en-US" sz="2600" dirty="0"/>
          </a:p>
          <a:p>
            <a:pPr lvl="0"/>
            <a:r>
              <a:rPr lang="es-PR" sz="2600" dirty="0"/>
              <a:t>Los organismos no compiten para sobrevivir/reproducirse; o si hay competencia siempre sobrevive el más fuerte</a:t>
            </a:r>
            <a:endParaRPr lang="en-US" sz="2600" dirty="0"/>
          </a:p>
          <a:p>
            <a:pPr lvl="0"/>
            <a:r>
              <a:rPr lang="es-PR" sz="2600" dirty="0">
                <a:solidFill>
                  <a:srgbClr val="FF0000"/>
                </a:solidFill>
              </a:rPr>
              <a:t>No hay variación dentro de una población; o si lo hay no afecta la supervivencia</a:t>
            </a:r>
            <a:endParaRPr lang="en-US" sz="2600" dirty="0">
              <a:solidFill>
                <a:srgbClr val="FF0000"/>
              </a:solidFill>
            </a:endParaRPr>
          </a:p>
          <a:p>
            <a:pPr lvl="0"/>
            <a:r>
              <a:rPr lang="es-PR" sz="2600" dirty="0">
                <a:solidFill>
                  <a:srgbClr val="FF0000"/>
                </a:solidFill>
              </a:rPr>
              <a:t>Cuando un rasgo ya no es beneficioso, desaparecerá</a:t>
            </a:r>
            <a:endParaRPr lang="en-US" sz="2600" dirty="0">
              <a:solidFill>
                <a:srgbClr val="FF0000"/>
              </a:solidFill>
            </a:endParaRPr>
          </a:p>
          <a:p>
            <a:pPr lvl="0"/>
            <a:r>
              <a:rPr lang="es-PR" sz="2600" dirty="0">
                <a:solidFill>
                  <a:srgbClr val="FF0000"/>
                </a:solidFill>
              </a:rPr>
              <a:t> Los rasgos adquiridos durante la vida serán heredados por la descendencia</a:t>
            </a:r>
            <a:endParaRPr lang="en-US" sz="2600" dirty="0">
              <a:solidFill>
                <a:srgbClr val="FF0000"/>
              </a:solidFill>
            </a:endParaRPr>
          </a:p>
          <a:p>
            <a:pPr lvl="0"/>
            <a:r>
              <a:rPr lang="es-PR" sz="2600" dirty="0"/>
              <a:t>Los rasgos que están influenciados positivamente por el medio ambiente se transmitirán a la descendencia</a:t>
            </a:r>
            <a:endParaRPr lang="en-US" sz="2600" dirty="0"/>
          </a:p>
          <a:p>
            <a:pPr lvl="0"/>
            <a:r>
              <a:rPr lang="es-PR" sz="2600" dirty="0">
                <a:solidFill>
                  <a:srgbClr val="FF0000"/>
                </a:solidFill>
              </a:rPr>
              <a:t>Aptitud= fuerza, rapidez, inteligencia o longevidad, y no depende del entorno (contexto)</a:t>
            </a:r>
            <a:endParaRPr lang="en-US" sz="2600" dirty="0">
              <a:solidFill>
                <a:srgbClr val="FF0000"/>
              </a:solidFill>
            </a:endParaRPr>
          </a:p>
          <a:p>
            <a:pPr lvl="0"/>
            <a:r>
              <a:rPr lang="es-PR" sz="2600" dirty="0">
                <a:solidFill>
                  <a:srgbClr val="FF0000"/>
                </a:solidFill>
              </a:rPr>
              <a:t>Las mutaciones ocurren para satisfacer las necesidades de la población y cambian a toda la población por igual.</a:t>
            </a:r>
            <a:endParaRPr lang="en-US" sz="2600" dirty="0">
              <a:solidFill>
                <a:srgbClr val="FF0000"/>
              </a:solidFill>
            </a:endParaRPr>
          </a:p>
          <a:p>
            <a:pPr lvl="0"/>
            <a:r>
              <a:rPr lang="es-PR" sz="2600" dirty="0">
                <a:solidFill>
                  <a:srgbClr val="FF0000"/>
                </a:solidFill>
              </a:rPr>
              <a:t>Los organismos pueden convertirse intencionalmente en una nueva especie.</a:t>
            </a:r>
            <a:endParaRPr lang="en-US" sz="2600" dirty="0">
              <a:solidFill>
                <a:srgbClr val="FF0000"/>
              </a:solidFill>
            </a:endParaRPr>
          </a:p>
          <a:p>
            <a:pPr lvl="0"/>
            <a:r>
              <a:rPr lang="es-PR" sz="2600" dirty="0">
                <a:solidFill>
                  <a:srgbClr val="FF0000"/>
                </a:solidFill>
              </a:rPr>
              <a:t>Las mutaciones son respuestas adaptativas/intencionales al entorno.</a:t>
            </a:r>
            <a:endParaRPr lang="en-US" sz="2600" dirty="0">
              <a:solidFill>
                <a:srgbClr val="FF0000"/>
              </a:solidFill>
            </a:endParaRPr>
          </a:p>
          <a:p>
            <a:pPr eaLnBrk="1" hangingPunct="1">
              <a:lnSpc>
                <a:spcPct val="70000"/>
              </a:lnSpc>
            </a:pPr>
            <a:endParaRPr lang="en-US" sz="1700" b="1" i="1" dirty="0"/>
          </a:p>
          <a:p>
            <a:pPr marL="0" indent="0">
              <a:buNone/>
            </a:pPr>
            <a:r>
              <a:rPr lang="es-PR" sz="1900" b="1" i="1" dirty="0"/>
              <a:t>Inventario de conceptos de Anderson et al., JRST, 2002</a:t>
            </a:r>
            <a:endParaRPr lang="en-US" sz="1900" b="1" i="1" dirty="0"/>
          </a:p>
          <a:p>
            <a:pPr eaLnBrk="1" hangingPunct="1">
              <a:lnSpc>
                <a:spcPct val="70000"/>
              </a:lnSpc>
              <a:buFont typeface="Arial" charset="0"/>
              <a:buNone/>
            </a:pPr>
            <a:r>
              <a:rPr lang="en-US" sz="17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1663700"/>
          </a:xfrm>
        </p:spPr>
        <p:txBody>
          <a:bodyPr/>
          <a:lstStyle/>
          <a:p>
            <a:pPr marL="0" indent="0" algn="ctr">
              <a:buNone/>
            </a:pPr>
            <a:r>
              <a:rPr lang="es-PR" b="1" dirty="0"/>
              <a:t>¿Cómo se transmite un rasgo a la descendencia </a:t>
            </a:r>
          </a:p>
          <a:p>
            <a:pPr marL="0" indent="0" algn="ctr">
              <a:buNone/>
            </a:pPr>
            <a:r>
              <a:rPr lang="es-PR" b="1" dirty="0"/>
              <a:t>de un organismo?</a:t>
            </a:r>
            <a:endParaRPr lang="en-US" b="1" dirty="0"/>
          </a:p>
          <a:p>
            <a:pPr marL="0" indent="0" algn="ctr">
              <a:buNone/>
            </a:pPr>
            <a:r>
              <a:rPr lang="en-US" b="1" dirty="0"/>
              <a:t>¿Tener el </a:t>
            </a:r>
            <a:r>
              <a:rPr lang="en-US" b="1" dirty="0" err="1"/>
              <a:t>cuello</a:t>
            </a:r>
            <a:r>
              <a:rPr lang="en-US" b="1" dirty="0"/>
              <a:t> largo es </a:t>
            </a:r>
            <a:r>
              <a:rPr lang="en-US" b="1" dirty="0" err="1"/>
              <a:t>bueno</a:t>
            </a:r>
            <a:r>
              <a:rPr lang="en-US" b="1" dirty="0"/>
              <a:t> o </a:t>
            </a:r>
            <a:r>
              <a:rPr lang="en-US" b="1" dirty="0" err="1"/>
              <a:t>malo</a:t>
            </a:r>
            <a:r>
              <a:rPr lang="en-US" b="1" dirty="0"/>
              <a:t>?</a:t>
            </a:r>
            <a:endParaRPr lang="en-US" dirty="0"/>
          </a:p>
        </p:txBody>
      </p:sp>
      <p:pic>
        <p:nvPicPr>
          <p:cNvPr id="4" name="Picture 2" descr="Giraffe interactio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79410" y="2001526"/>
            <a:ext cx="4385180" cy="4640846"/>
          </a:xfrm>
          <a:prstGeom prst="rect">
            <a:avLst/>
          </a:prstGeom>
          <a:noFill/>
        </p:spPr>
      </p:pic>
    </p:spTree>
    <p:extLst>
      <p:ext uri="{BB962C8B-B14F-4D97-AF65-F5344CB8AC3E}">
        <p14:creationId xmlns:p14="http://schemas.microsoft.com/office/powerpoint/2010/main" val="416057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0050" y="254000"/>
            <a:ext cx="8286750" cy="4525963"/>
          </a:xfrm>
        </p:spPr>
        <p:txBody>
          <a:bodyPr/>
          <a:lstStyle/>
          <a:p>
            <a:pPr algn="ctr">
              <a:buNone/>
            </a:pPr>
            <a:r>
              <a:rPr lang="en-US" dirty="0">
                <a:latin typeface="Calibri" charset="0"/>
              </a:rPr>
              <a:t>    </a:t>
            </a:r>
            <a:r>
              <a:rPr lang="en-US" b="1" dirty="0" err="1"/>
              <a:t>Tiempo</a:t>
            </a:r>
            <a:r>
              <a:rPr lang="en-US" b="1" dirty="0"/>
              <a:t> de </a:t>
            </a:r>
            <a:r>
              <a:rPr lang="en-US" b="1" dirty="0" err="1"/>
              <a:t>conversación</a:t>
            </a:r>
            <a:endParaRPr lang="en-US" b="1" dirty="0">
              <a:latin typeface="Calibri" charset="0"/>
            </a:endParaRPr>
          </a:p>
          <a:p>
            <a:pPr marL="0" indent="0">
              <a:buNone/>
            </a:pPr>
            <a:r>
              <a:rPr lang="es-PR" dirty="0"/>
              <a:t>Una jirafa embarazada estira su largo cuello para alcanzar las hojas verdes del árbol. Cuando el bebé crezca, ¿tendrá un cuello más largo porque su madre se estiró demasiado?</a:t>
            </a:r>
            <a:endParaRPr lang="en-US" dirty="0"/>
          </a:p>
        </p:txBody>
      </p:sp>
      <p:pic>
        <p:nvPicPr>
          <p:cNvPr id="33794" name="Picture 2" descr="File:Giraffe feeding, Tanzania crop.jpg"/>
          <p:cNvPicPr>
            <a:picLocks noChangeAspect="1" noChangeArrowheads="1"/>
          </p:cNvPicPr>
          <p:nvPr/>
        </p:nvPicPr>
        <p:blipFill>
          <a:blip r:embed="rId3"/>
          <a:srcRect/>
          <a:stretch>
            <a:fillRect/>
          </a:stretch>
        </p:blipFill>
        <p:spPr bwMode="auto">
          <a:xfrm>
            <a:off x="2101606" y="3009271"/>
            <a:ext cx="5360603" cy="3578202"/>
          </a:xfrm>
          <a:prstGeom prst="rect">
            <a:avLst/>
          </a:prstGeom>
          <a:noFill/>
        </p:spPr>
      </p:pic>
    </p:spTree>
    <p:extLst>
      <p:ext uri="{BB962C8B-B14F-4D97-AF65-F5344CB8AC3E}">
        <p14:creationId xmlns:p14="http://schemas.microsoft.com/office/powerpoint/2010/main" val="207668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835" y="287425"/>
            <a:ext cx="8229600" cy="4525963"/>
          </a:xfrm>
        </p:spPr>
        <p:txBody>
          <a:bodyPr/>
          <a:lstStyle/>
          <a:p>
            <a:pPr marL="0" indent="0" algn="ctr">
              <a:buNone/>
            </a:pPr>
            <a:r>
              <a:rPr lang="es-PR" b="1" dirty="0"/>
              <a:t>Tiempo de conversación</a:t>
            </a:r>
          </a:p>
          <a:p>
            <a:pPr marL="0" indent="0">
              <a:buNone/>
            </a:pPr>
            <a:r>
              <a:rPr lang="es-PR" dirty="0"/>
              <a:t>Imagine dos parejas de jirafas:</a:t>
            </a:r>
            <a:endParaRPr lang="en-US" dirty="0"/>
          </a:p>
          <a:p>
            <a:pPr marL="0" lvl="0" indent="0">
              <a:buNone/>
            </a:pPr>
            <a:r>
              <a:rPr lang="es-PR" dirty="0"/>
              <a:t>1. Un macho y una hembra que solo se alimentan de las cimas de los árboles altos. </a:t>
            </a:r>
            <a:endParaRPr lang="en-US" dirty="0"/>
          </a:p>
          <a:p>
            <a:pPr marL="0" lvl="0" indent="0">
              <a:buNone/>
            </a:pPr>
            <a:r>
              <a:rPr lang="es-PR" dirty="0"/>
              <a:t>2. Un macho y una hembra que solo se alimentan de las ramas inferiores. </a:t>
            </a:r>
            <a:endParaRPr lang="en-US" dirty="0"/>
          </a:p>
          <a:p>
            <a:pPr marL="514350" indent="-514350">
              <a:buAutoNum type="arabicPeriod"/>
            </a:pPr>
            <a:endParaRPr lang="en-US" dirty="0"/>
          </a:p>
          <a:p>
            <a:pPr marL="0" indent="0">
              <a:buNone/>
            </a:pPr>
            <a:r>
              <a:rPr lang="es-PR" dirty="0"/>
              <a:t>Si cada pareja tiene una </a:t>
            </a:r>
          </a:p>
          <a:p>
            <a:pPr marL="0" indent="0">
              <a:buNone/>
            </a:pPr>
            <a:r>
              <a:rPr lang="es-PR" dirty="0"/>
              <a:t>jirafa bebé, ¿cuál bebé </a:t>
            </a:r>
          </a:p>
          <a:p>
            <a:pPr marL="0" indent="0">
              <a:buNone/>
            </a:pPr>
            <a:r>
              <a:rPr lang="es-PR" dirty="0"/>
              <a:t>tendrá el cuello más largo?</a:t>
            </a:r>
            <a:endParaRPr lang="en-US" dirty="0"/>
          </a:p>
        </p:txBody>
      </p:sp>
      <p:pic>
        <p:nvPicPr>
          <p:cNvPr id="1026" name="Picture 2" descr="File:BabyMasaiGiraffe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34339" y="3905887"/>
            <a:ext cx="2909172" cy="27058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16251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Flickr - Rainbirder - High-rise livin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127" y="1411461"/>
            <a:ext cx="2583623" cy="5256514"/>
          </a:xfrm>
          <a:prstGeom prst="rect">
            <a:avLst/>
          </a:prstGeom>
          <a:noFill/>
        </p:spPr>
      </p:pic>
      <p:sp>
        <p:nvSpPr>
          <p:cNvPr id="8" name="Content Placeholder 2"/>
          <p:cNvSpPr>
            <a:spLocks noGrp="1"/>
          </p:cNvSpPr>
          <p:nvPr>
            <p:ph idx="1"/>
          </p:nvPr>
        </p:nvSpPr>
        <p:spPr>
          <a:xfrm>
            <a:off x="3290609" y="1411461"/>
            <a:ext cx="5676900" cy="5427489"/>
          </a:xfrm>
        </p:spPr>
        <p:txBody>
          <a:bodyPr/>
          <a:lstStyle/>
          <a:p>
            <a:pPr marL="0" lvl="0" indent="0">
              <a:buNone/>
            </a:pPr>
            <a:r>
              <a:rPr lang="es-PR" dirty="0"/>
              <a:t>1. ¿Cómo consiguieron las jirafas un cuello tan largo? </a:t>
            </a:r>
            <a:endParaRPr lang="en-US" dirty="0"/>
          </a:p>
          <a:p>
            <a:pPr marL="0" lvl="0" indent="0">
              <a:buNone/>
            </a:pPr>
            <a:r>
              <a:rPr lang="es-PR" dirty="0"/>
              <a:t>2. ¿Serán las jirafas bebés similares a sus padres? ¿Por qué? </a:t>
            </a:r>
            <a:endParaRPr lang="en-US" dirty="0"/>
          </a:p>
          <a:p>
            <a:pPr marL="0" lvl="0" indent="0">
              <a:buNone/>
            </a:pPr>
            <a:r>
              <a:rPr lang="en-US" dirty="0"/>
              <a:t>3. ¿</a:t>
            </a:r>
            <a:r>
              <a:rPr lang="en-US" dirty="0" err="1"/>
              <a:t>Cómo</a:t>
            </a:r>
            <a:r>
              <a:rPr lang="en-US" dirty="0"/>
              <a:t> se </a:t>
            </a:r>
            <a:r>
              <a:rPr lang="en-US" dirty="0" err="1"/>
              <a:t>transmiten</a:t>
            </a:r>
            <a:r>
              <a:rPr lang="en-US" dirty="0"/>
              <a:t> los </a:t>
            </a:r>
            <a:r>
              <a:rPr lang="en-US" dirty="0" err="1"/>
              <a:t>rasgos</a:t>
            </a:r>
            <a:r>
              <a:rPr lang="en-US" dirty="0"/>
              <a:t>, </a:t>
            </a:r>
            <a:r>
              <a:rPr lang="en-US" dirty="0" err="1"/>
              <a:t>como</a:t>
            </a:r>
            <a:r>
              <a:rPr lang="en-US" dirty="0"/>
              <a:t> un </a:t>
            </a:r>
            <a:r>
              <a:rPr lang="en-US" dirty="0" err="1"/>
              <a:t>cuello</a:t>
            </a:r>
            <a:r>
              <a:rPr lang="en-US" dirty="0"/>
              <a:t> largo, de padres a </a:t>
            </a:r>
            <a:r>
              <a:rPr lang="en-US" dirty="0" err="1"/>
              <a:t>hijos</a:t>
            </a:r>
            <a:r>
              <a:rPr lang="en-US" dirty="0"/>
              <a:t>?</a:t>
            </a:r>
          </a:p>
        </p:txBody>
      </p:sp>
      <p:sp>
        <p:nvSpPr>
          <p:cNvPr id="9" name="Content Placeholder 2"/>
          <p:cNvSpPr txBox="1">
            <a:spLocks/>
          </p:cNvSpPr>
          <p:nvPr/>
        </p:nvSpPr>
        <p:spPr bwMode="auto">
          <a:xfrm>
            <a:off x="723900" y="170975"/>
            <a:ext cx="9677400" cy="166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PR" sz="3200" dirty="0"/>
              <a:t>Preguntas (responda una individualmente </a:t>
            </a:r>
          </a:p>
          <a:p>
            <a:r>
              <a:rPr lang="es-PR" sz="3200" dirty="0"/>
              <a:t>en la hoja de trabajo)</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43351" y="2167467"/>
            <a:ext cx="4768570" cy="2554545"/>
          </a:xfrm>
          <a:prstGeom prst="rect">
            <a:avLst/>
          </a:prstGeom>
          <a:noFill/>
        </p:spPr>
        <p:txBody>
          <a:bodyPr wrap="square" rtlCol="0">
            <a:spAutoFit/>
          </a:bodyPr>
          <a:lstStyle/>
          <a:p>
            <a:pPr algn="ctr"/>
            <a:r>
              <a:rPr lang="en-US" sz="3200" b="1" dirty="0" err="1">
                <a:latin typeface="+mj-lt"/>
              </a:rPr>
              <a:t>Tiempo</a:t>
            </a:r>
            <a:r>
              <a:rPr lang="en-US" sz="3200" b="1" dirty="0">
                <a:latin typeface="+mj-lt"/>
              </a:rPr>
              <a:t> de </a:t>
            </a:r>
            <a:r>
              <a:rPr lang="en-US" sz="3200" b="1" dirty="0" err="1">
                <a:latin typeface="+mj-lt"/>
              </a:rPr>
              <a:t>conversación</a:t>
            </a:r>
            <a:endParaRPr lang="en-US" sz="3200" dirty="0">
              <a:latin typeface="+mj-lt"/>
            </a:endParaRPr>
          </a:p>
          <a:p>
            <a:pPr algn="ctr"/>
            <a:r>
              <a:rPr lang="es-PR" sz="3200" dirty="0">
                <a:latin typeface="+mj-lt"/>
              </a:rPr>
              <a:t>¿Cómo podrían aplicarse estas ideas a pájaros con picos de diferentes tamaños y formas?</a:t>
            </a:r>
            <a:endParaRPr lang="en-US" sz="3200" dirty="0">
              <a:latin typeface="+mj-lt"/>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080" y="170822"/>
            <a:ext cx="3272124" cy="6576646"/>
          </a:xfrm>
          <a:prstGeom prst="rect">
            <a:avLst/>
          </a:prstGeom>
        </p:spPr>
      </p:pic>
    </p:spTree>
    <p:extLst>
      <p:ext uri="{BB962C8B-B14F-4D97-AF65-F5344CB8AC3E}">
        <p14:creationId xmlns:p14="http://schemas.microsoft.com/office/powerpoint/2010/main" val="3447237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20276"/>
            <a:ext cx="7010400" cy="4525963"/>
          </a:xfrm>
        </p:spPr>
        <p:txBody>
          <a:bodyPr/>
          <a:lstStyle/>
          <a:p>
            <a:pPr marL="0" indent="0" algn="ctr">
              <a:buNone/>
            </a:pPr>
            <a:r>
              <a:rPr lang="es-PR" b="1" dirty="0"/>
              <a:t>Tiempo de Actividad</a:t>
            </a:r>
            <a:endParaRPr lang="en-US" dirty="0"/>
          </a:p>
          <a:p>
            <a:pPr marL="0" indent="0">
              <a:buNone/>
            </a:pPr>
            <a:r>
              <a:rPr lang="es-PR" dirty="0"/>
              <a:t>¡Si va a utilizar la actividad de la polilla moteada, </a:t>
            </a:r>
            <a:r>
              <a:rPr lang="es-PR" i="1" dirty="0"/>
              <a:t>omita</a:t>
            </a:r>
            <a:r>
              <a:rPr lang="es-PR" dirty="0"/>
              <a:t> la diapositiva siguiente!</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179" y="2837805"/>
            <a:ext cx="3268934" cy="2513808"/>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35734" y="2883257"/>
            <a:ext cx="4254136" cy="2513808"/>
          </a:xfrm>
          <a:prstGeom prst="rect">
            <a:avLst/>
          </a:prstGeom>
        </p:spPr>
      </p:pic>
    </p:spTree>
    <p:extLst>
      <p:ext uri="{BB962C8B-B14F-4D97-AF65-F5344CB8AC3E}">
        <p14:creationId xmlns:p14="http://schemas.microsoft.com/office/powerpoint/2010/main" val="2262334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89224"/>
          </a:xfrm>
        </p:spPr>
        <p:txBody>
          <a:bodyPr/>
          <a:lstStyle/>
          <a:p>
            <a:r>
              <a:rPr lang="es-PR" sz="3200" b="1" dirty="0"/>
              <a:t>Explora</a:t>
            </a:r>
            <a:br>
              <a:rPr lang="en-US" sz="3200" dirty="0"/>
            </a:br>
            <a:r>
              <a:rPr lang="es-PR" sz="3200" dirty="0"/>
              <a:t>Actividad de Caza de Arroz</a:t>
            </a:r>
            <a:br>
              <a:rPr lang="en-US" dirty="0"/>
            </a:br>
            <a:endParaRPr lang="en-US" sz="3200" dirty="0"/>
          </a:p>
        </p:txBody>
      </p:sp>
      <p:pic>
        <p:nvPicPr>
          <p:cNvPr id="4" name="Picture 3" descr="photo 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1116" y="2189224"/>
            <a:ext cx="2798466" cy="2098849"/>
          </a:xfrm>
          <a:prstGeom prst="rect">
            <a:avLst/>
          </a:prstGeom>
        </p:spPr>
      </p:pic>
      <p:pic>
        <p:nvPicPr>
          <p:cNvPr id="5" name="Picture 4" descr="photo 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2647" y="2189224"/>
            <a:ext cx="2798465" cy="2098849"/>
          </a:xfrm>
          <a:prstGeom prst="rect">
            <a:avLst/>
          </a:prstGeom>
        </p:spPr>
      </p:pic>
      <p:sp>
        <p:nvSpPr>
          <p:cNvPr id="3" name="TextBox 2"/>
          <p:cNvSpPr txBox="1"/>
          <p:nvPr/>
        </p:nvSpPr>
        <p:spPr>
          <a:xfrm>
            <a:off x="738258" y="4890198"/>
            <a:ext cx="7667484" cy="1200329"/>
          </a:xfrm>
          <a:prstGeom prst="rect">
            <a:avLst/>
          </a:prstGeom>
          <a:noFill/>
        </p:spPr>
        <p:txBody>
          <a:bodyPr wrap="none" rtlCol="0">
            <a:spAutoFit/>
          </a:bodyPr>
          <a:lstStyle/>
          <a:p>
            <a:pPr algn="ctr"/>
            <a:r>
              <a:rPr lang="es-PR" dirty="0"/>
              <a:t>Siga las indicaciones</a:t>
            </a:r>
            <a:endParaRPr lang="en-US" dirty="0"/>
          </a:p>
          <a:p>
            <a:pPr algn="ctr"/>
            <a:r>
              <a:rPr lang="es-PR" dirty="0"/>
              <a:t>No lo olvides: repite con cada color de papel 3 veces</a:t>
            </a:r>
          </a:p>
          <a:p>
            <a:pPr algn="ctr"/>
            <a:r>
              <a:rPr lang="es-PR" dirty="0"/>
              <a:t>Regístrelo en sus hojas de trabajo</a:t>
            </a:r>
            <a:endParaRPr lang="en-US" dirty="0"/>
          </a:p>
        </p:txBody>
      </p:sp>
    </p:spTree>
    <p:extLst>
      <p:ext uri="{BB962C8B-B14F-4D97-AF65-F5344CB8AC3E}">
        <p14:creationId xmlns:p14="http://schemas.microsoft.com/office/powerpoint/2010/main" val="2101174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403" y="293914"/>
            <a:ext cx="8229600" cy="4525963"/>
          </a:xfrm>
        </p:spPr>
        <p:txBody>
          <a:bodyPr/>
          <a:lstStyle/>
          <a:p>
            <a:pPr marL="0" indent="0" algn="ctr">
              <a:buNone/>
            </a:pPr>
            <a:r>
              <a:rPr lang="en-US" b="1" dirty="0" err="1"/>
              <a:t>Tiempo</a:t>
            </a:r>
            <a:r>
              <a:rPr lang="en-US" b="1" dirty="0"/>
              <a:t> de </a:t>
            </a:r>
            <a:r>
              <a:rPr lang="en-US" b="1" dirty="0" err="1"/>
              <a:t>conversación</a:t>
            </a:r>
            <a:endParaRPr lang="en-US" dirty="0"/>
          </a:p>
          <a:p>
            <a:pPr marL="514350" indent="-514350">
              <a:buAutoNum type="arabicPeriod"/>
            </a:pPr>
            <a:r>
              <a:rPr lang="es-ES" dirty="0"/>
              <a:t>¿Qué cambios observaste en la población del arroz o de la polilla? ¿Por qué ocurrió esto?</a:t>
            </a:r>
          </a:p>
          <a:p>
            <a:pPr marL="514350" indent="-514350">
              <a:buAutoNum type="arabicPeriod"/>
            </a:pPr>
            <a:r>
              <a:rPr lang="es-ES" dirty="0"/>
              <a:t>¿Qué pasaría si coloreáramos el arroz o las polillas para camuflarlas más? En la naturaleza, ¿la próxima generación también cambiaría de color?</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62564" y="3953819"/>
            <a:ext cx="2818871" cy="2610267"/>
          </a:xfrm>
          <a:prstGeom prst="rect">
            <a:avLst/>
          </a:prstGeom>
        </p:spPr>
      </p:pic>
    </p:spTree>
    <p:extLst>
      <p:ext uri="{BB962C8B-B14F-4D97-AF65-F5344CB8AC3E}">
        <p14:creationId xmlns:p14="http://schemas.microsoft.com/office/powerpoint/2010/main" val="1960455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3696</TotalTime>
  <Words>3441</Words>
  <Application>Microsoft Office PowerPoint</Application>
  <PresentationFormat>On-screen Show (4:3)</PresentationFormat>
  <Paragraphs>232</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ＭＳ Ｐゴシック</vt:lpstr>
      <vt:lpstr>Arial</vt:lpstr>
      <vt:lpstr>Calibri</vt:lpstr>
      <vt:lpstr>Office Theme</vt:lpstr>
      <vt:lpstr>Adaptación versus Selección Natural</vt:lpstr>
      <vt:lpstr>PowerPoint Presentation</vt:lpstr>
      <vt:lpstr>PowerPoint Presentation</vt:lpstr>
      <vt:lpstr>PowerPoint Presentation</vt:lpstr>
      <vt:lpstr>PowerPoint Presentation</vt:lpstr>
      <vt:lpstr>PowerPoint Presentation</vt:lpstr>
      <vt:lpstr>PowerPoint Presentation</vt:lpstr>
      <vt:lpstr>Explora Actividad de Caza de Arroz </vt:lpstr>
      <vt:lpstr>PowerPoint Presentation</vt:lpstr>
      <vt:lpstr>PowerPoint Presentation</vt:lpstr>
      <vt:lpstr>PowerPoint Presentation</vt:lpstr>
      <vt:lpstr>PowerPoint Presentation</vt:lpstr>
      <vt:lpstr>Habla y Eschucha</vt:lpstr>
      <vt:lpstr>Habla y Eschucha</vt:lpstr>
      <vt:lpstr>Últimos Pasos</vt:lpstr>
      <vt:lpstr>Créditos de las imágenes</vt:lpstr>
      <vt:lpstr>PowerPoint Presentation</vt:lpstr>
      <vt:lpstr>Conceptos erróneos comunes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 via Natural Selection Lesson Plan</dc:title>
  <dc:creator>Megan Rowton</dc:creator>
  <cp:lastModifiedBy>Karla Moeller</cp:lastModifiedBy>
  <cp:revision>197</cp:revision>
  <dcterms:created xsi:type="dcterms:W3CDTF">2012-10-28T20:53:48Z</dcterms:created>
  <dcterms:modified xsi:type="dcterms:W3CDTF">2024-02-14T00:10:07Z</dcterms:modified>
</cp:coreProperties>
</file>